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7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36.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0.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18.xml" ContentType="application/vnd.openxmlformats-officedocument.presentationml.notesSlide+xml"/>
  <Override PartName="/ppt/notesSlides/notesSlide45.xml" ContentType="application/vnd.openxmlformats-officedocument.presentationml.notesSlide+xml"/>
  <Override PartName="/ppt/notesSlides/notesSlide2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notesSlides/notesSlide52.xml" ContentType="application/vnd.openxmlformats-officedocument.presentationml.notesSlide+xml"/>
  <Override PartName="/ppt/notesSlides/notesSlide66.xml" ContentType="application/vnd.openxmlformats-officedocument.presentationml.notesSlide+xml"/>
  <Override PartName="/ppt/slideLayouts/slideLayout7.xml" ContentType="application/vnd.openxmlformats-officedocument.presentationml.slideLayout+xml"/>
  <Override PartName="/ppt/notesSlides/notesSlide65.xml" ContentType="application/vnd.openxmlformats-officedocument.presentationml.notesSlide+xml"/>
  <Override PartName="/ppt/slideLayouts/slideLayout8.xml" ContentType="application/vnd.openxmlformats-officedocument.presentationml.slideLayout+xml"/>
  <Override PartName="/ppt/notesSlides/notesSlide64.xml" ContentType="application/vnd.openxmlformats-officedocument.presentationml.notesSlide+xml"/>
  <Override PartName="/ppt/slideLayouts/slideLayout9.xml" ContentType="application/vnd.openxmlformats-officedocument.presentationml.slideLayout+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70.xml" ContentType="application/vnd.openxmlformats-officedocument.presentationml.notesSlide+xml"/>
  <Override PartName="/ppt/slideLayouts/slideLayout5.xml" ContentType="application/vnd.openxmlformats-officedocument.presentationml.slideLayout+xml"/>
  <Override PartName="/ppt/notesSlides/notesSlide69.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61.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14.xml" ContentType="application/vnd.openxmlformats-officedocument.presentationml.notesSlide+xml"/>
  <Override PartName="/ppt/notesSlides/notesSlide54.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53.xml" ContentType="application/vnd.openxmlformats-officedocument.presentationml.notesSlide+xml"/>
  <Override PartName="/ppt/slideLayouts/slideLayout11.xml" ContentType="application/vnd.openxmlformats-officedocument.presentationml.slideLayou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60.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59.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7" r:id="rId2"/>
    <p:sldId id="336" r:id="rId3"/>
    <p:sldId id="259" r:id="rId4"/>
    <p:sldId id="258" r:id="rId5"/>
    <p:sldId id="260" r:id="rId6"/>
    <p:sldId id="261" r:id="rId7"/>
    <p:sldId id="334" r:id="rId8"/>
    <p:sldId id="264" r:id="rId9"/>
    <p:sldId id="262" r:id="rId10"/>
    <p:sldId id="263" r:id="rId11"/>
    <p:sldId id="265" r:id="rId12"/>
    <p:sldId id="266" r:id="rId13"/>
    <p:sldId id="268" r:id="rId14"/>
    <p:sldId id="274" r:id="rId15"/>
    <p:sldId id="267" r:id="rId16"/>
    <p:sldId id="275" r:id="rId17"/>
    <p:sldId id="276" r:id="rId18"/>
    <p:sldId id="278" r:id="rId19"/>
    <p:sldId id="272" r:id="rId20"/>
    <p:sldId id="277" r:id="rId21"/>
    <p:sldId id="282" r:id="rId22"/>
    <p:sldId id="281" r:id="rId23"/>
    <p:sldId id="279" r:id="rId24"/>
    <p:sldId id="280" r:id="rId25"/>
    <p:sldId id="283" r:id="rId26"/>
    <p:sldId id="284" r:id="rId27"/>
    <p:sldId id="333" r:id="rId28"/>
    <p:sldId id="286" r:id="rId29"/>
    <p:sldId id="289" r:id="rId30"/>
    <p:sldId id="287" r:id="rId31"/>
    <p:sldId id="296" r:id="rId32"/>
    <p:sldId id="290" r:id="rId33"/>
    <p:sldId id="291" r:id="rId34"/>
    <p:sldId id="292" r:id="rId35"/>
    <p:sldId id="293" r:id="rId36"/>
    <p:sldId id="335" r:id="rId37"/>
    <p:sldId id="294" r:id="rId38"/>
    <p:sldId id="295" r:id="rId39"/>
    <p:sldId id="331" r:id="rId40"/>
    <p:sldId id="297" r:id="rId41"/>
    <p:sldId id="298" r:id="rId42"/>
    <p:sldId id="300" r:id="rId43"/>
    <p:sldId id="301" r:id="rId44"/>
    <p:sldId id="302" r:id="rId45"/>
    <p:sldId id="304" r:id="rId46"/>
    <p:sldId id="305" r:id="rId47"/>
    <p:sldId id="307" r:id="rId48"/>
    <p:sldId id="308" r:id="rId49"/>
    <p:sldId id="306" r:id="rId50"/>
    <p:sldId id="312" r:id="rId51"/>
    <p:sldId id="310" r:id="rId52"/>
    <p:sldId id="311" r:id="rId53"/>
    <p:sldId id="313" r:id="rId54"/>
    <p:sldId id="309" r:id="rId55"/>
    <p:sldId id="314" r:id="rId56"/>
    <p:sldId id="315" r:id="rId57"/>
    <p:sldId id="316" r:id="rId58"/>
    <p:sldId id="320" r:id="rId59"/>
    <p:sldId id="318" r:id="rId60"/>
    <p:sldId id="319" r:id="rId61"/>
    <p:sldId id="317" r:id="rId62"/>
    <p:sldId id="321" r:id="rId63"/>
    <p:sldId id="322" r:id="rId64"/>
    <p:sldId id="324" r:id="rId65"/>
    <p:sldId id="329" r:id="rId66"/>
    <p:sldId id="330" r:id="rId67"/>
    <p:sldId id="323" r:id="rId68"/>
    <p:sldId id="326" r:id="rId69"/>
    <p:sldId id="328" r:id="rId70"/>
    <p:sldId id="327" r:id="rId71"/>
    <p:sldId id="332"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8C19B8-203E-4695-AD08-F715B275302E}">
          <p14:sldIdLst>
            <p14:sldId id="257"/>
          </p14:sldIdLst>
        </p14:section>
        <p14:section name="Summary Section" id="{8368395B-065D-445F-A82F-F9D973C36D7B}">
          <p14:sldIdLst>
            <p14:sldId id="336"/>
          </p14:sldIdLst>
        </p14:section>
        <p14:section name="Welcome and Introduction" id="{AA1624DE-436D-40BE-8144-B7C35B488E44}">
          <p14:sldIdLst>
            <p14:sldId id="259"/>
          </p14:sldIdLst>
        </p14:section>
        <p14:section name="Meet Today's Insurance Consumer" id="{3CB09CB3-B384-4840-B9A5-9E5F3E7D821B}">
          <p14:sldIdLst>
            <p14:sldId id="258"/>
            <p14:sldId id="260"/>
          </p14:sldIdLst>
        </p14:section>
        <p14:section name="Bring Real Meaning To Customer Service" id="{5A717D37-A797-4ABB-ADDA-2826D24D8A9B}">
          <p14:sldIdLst>
            <p14:sldId id="261"/>
            <p14:sldId id="334"/>
            <p14:sldId id="264"/>
            <p14:sldId id="262"/>
            <p14:sldId id="263"/>
            <p14:sldId id="265"/>
            <p14:sldId id="266"/>
          </p14:sldIdLst>
        </p14:section>
        <p14:section name="Know Your Agency" id="{6A30AB83-4D42-42C9-AF3B-E32157ED1CE6}">
          <p14:sldIdLst>
            <p14:sldId id="268"/>
            <p14:sldId id="274"/>
            <p14:sldId id="267"/>
          </p14:sldIdLst>
        </p14:section>
        <p14:section name="Understand Your Marketplace" id="{B25B9B63-3A65-42D6-9036-CCCB82AB5F5D}">
          <p14:sldIdLst>
            <p14:sldId id="275"/>
            <p14:sldId id="276"/>
            <p14:sldId id="278"/>
            <p14:sldId id="272"/>
          </p14:sldIdLst>
        </p14:section>
        <p14:section name="Motivate Your Team" id="{441C92E0-10DE-442D-84C2-D2726450E157}">
          <p14:sldIdLst>
            <p14:sldId id="277"/>
            <p14:sldId id="282"/>
            <p14:sldId id="281"/>
            <p14:sldId id="279"/>
            <p14:sldId id="280"/>
            <p14:sldId id="283"/>
            <p14:sldId id="284"/>
            <p14:sldId id="333"/>
          </p14:sldIdLst>
        </p14:section>
        <p14:section name="Prospect Effectively" id="{D9005ADE-BF59-402D-AB67-F1E543AD6391}">
          <p14:sldIdLst>
            <p14:sldId id="286"/>
            <p14:sldId id="289"/>
            <p14:sldId id="287"/>
            <p14:sldId id="296"/>
            <p14:sldId id="290"/>
            <p14:sldId id="291"/>
            <p14:sldId id="292"/>
            <p14:sldId id="293"/>
            <p14:sldId id="335"/>
            <p14:sldId id="294"/>
            <p14:sldId id="295"/>
            <p14:sldId id="331"/>
          </p14:sldIdLst>
        </p14:section>
        <p14:section name="Care for New Customers" id="{62283572-41C1-4282-BE34-3ED7B264E28F}">
          <p14:sldIdLst>
            <p14:sldId id="297"/>
            <p14:sldId id="298"/>
            <p14:sldId id="300"/>
          </p14:sldIdLst>
        </p14:section>
        <p14:section name="Retain Customers and Grow Your Book" id="{E75ADF1E-9A54-4722-8D02-6E289335AA24}">
          <p14:sldIdLst>
            <p14:sldId id="301"/>
            <p14:sldId id="302"/>
            <p14:sldId id="304"/>
            <p14:sldId id="305"/>
            <p14:sldId id="307"/>
            <p14:sldId id="308"/>
            <p14:sldId id="306"/>
          </p14:sldIdLst>
        </p14:section>
        <p14:section name="Be Professional and Trustworthy" id="{067C3FE6-BA29-49EE-B718-7ABEF410595E}">
          <p14:sldIdLst>
            <p14:sldId id="312"/>
            <p14:sldId id="310"/>
            <p14:sldId id="311"/>
            <p14:sldId id="313"/>
            <p14:sldId id="309"/>
          </p14:sldIdLst>
        </p14:section>
        <p14:section name="Be Ready for Unplanned Communication" id="{B1DB1513-7383-4A5D-8C38-31549D81414B}">
          <p14:sldIdLst>
            <p14:sldId id="314"/>
            <p14:sldId id="315"/>
            <p14:sldId id="316"/>
            <p14:sldId id="320"/>
            <p14:sldId id="318"/>
            <p14:sldId id="319"/>
            <p14:sldId id="317"/>
          </p14:sldIdLst>
        </p14:section>
        <p14:section name="Plan for the Future" id="{24718238-1959-4159-BFFA-54EA836B488F}">
          <p14:sldIdLst>
            <p14:sldId id="321"/>
            <p14:sldId id="322"/>
            <p14:sldId id="324"/>
            <p14:sldId id="329"/>
            <p14:sldId id="330"/>
            <p14:sldId id="323"/>
            <p14:sldId id="326"/>
            <p14:sldId id="328"/>
            <p14:sldId id="327"/>
          </p14:sldIdLst>
        </p14:section>
        <p14:section name="Conclusion" id="{D1BE773A-A880-45BE-813C-7FDAD2332C30}">
          <p14:sldIdLst>
            <p14:sldId id="33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541"/>
    <a:srgbClr val="7B71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9264" autoAdjust="0"/>
  </p:normalViewPr>
  <p:slideViewPr>
    <p:cSldViewPr snapToGrid="0">
      <p:cViewPr varScale="1">
        <p:scale>
          <a:sx n="68" d="100"/>
          <a:sy n="68" d="100"/>
        </p:scale>
        <p:origin x="2172" y="54"/>
      </p:cViewPr>
      <p:guideLst/>
    </p:cSldViewPr>
  </p:slideViewPr>
  <p:outlineViewPr>
    <p:cViewPr>
      <p:scale>
        <a:sx n="33" d="100"/>
        <a:sy n="33" d="100"/>
      </p:scale>
      <p:origin x="0" y="-15882"/>
    </p:cViewPr>
  </p:outlineViewPr>
  <p:notesTextViewPr>
    <p:cViewPr>
      <p:scale>
        <a:sx n="3" d="2"/>
        <a:sy n="3" d="2"/>
      </p:scale>
      <p:origin x="0" y="0"/>
    </p:cViewPr>
  </p:notesTextViewPr>
  <p:sorterViewPr>
    <p:cViewPr varScale="1">
      <p:scale>
        <a:sx n="100" d="100"/>
        <a:sy n="100" d="100"/>
      </p:scale>
      <p:origin x="0" y="-2796"/>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presProps" Target="presProps.xml"/><Relationship Id="rId79"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5/10/relationships/revisionInfo" Target="revisionInfo.xml"/><Relationship Id="rId8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97F97-192F-4181-A9D2-B52EA60C6D44}" type="datetimeFigureOut">
              <a:rPr lang="en-US" smtClean="0"/>
              <a:t>6/1/2017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92A3A-70C3-4EA7-9E00-C964F643B096}" type="slidenum">
              <a:rPr lang="en-US" smtClean="0"/>
              <a:t>‹#›</a:t>
            </a:fld>
            <a:endParaRPr lang="en-US"/>
          </a:p>
        </p:txBody>
      </p:sp>
    </p:spTree>
    <p:extLst>
      <p:ext uri="{BB962C8B-B14F-4D97-AF65-F5344CB8AC3E}">
        <p14:creationId xmlns:p14="http://schemas.microsoft.com/office/powerpoint/2010/main" val="298889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blog.twitter.com/2014/international-expansion-for-the-twitter-certified-program"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careerbuilder.com/share/aboutus/pressreleasesdetail.aspx?id=pr940&amp;sd=3/17/2016&amp;ed=03/17/2016"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surveymonkey.com/"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qualman.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results?q=#Socialnomics"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independentagent.com/"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www.trustedchoice.com/" TargetMode="External"/></Relationships>
</file>

<file path=ppt/notesSlides/_rels/notesSlide53.xml.rels><?xml version="1.0" encoding="UTF-8" standalone="yes"?>
<Relationships xmlns="http://schemas.openxmlformats.org/package/2006/relationships"><Relationship Id="rId8" Type="http://schemas.openxmlformats.org/officeDocument/2006/relationships/hyperlink" Target="https://www.independentagent.com/vu/SiteAssets/Documents/Word/ConsumerArticles/ConsumerCollegeStudentsPAP.doc" TargetMode="External"/><Relationship Id="rId13" Type="http://schemas.openxmlformats.org/officeDocument/2006/relationships/hyperlink" Target="https://www.independentagent.com/vu/SiteAssets/Documents/Word/ConsumerArticles/ConsumerBusinessIncome.doc" TargetMode="External"/><Relationship Id="rId3" Type="http://schemas.openxmlformats.org/officeDocument/2006/relationships/hyperlink" Target="https://www.independentagent.com/vu/SiteAssets/Documents/Word/ConsumerArticles/ConsumerCollegeStudentsHO.doc" TargetMode="External"/><Relationship Id="rId7" Type="http://schemas.openxmlformats.org/officeDocument/2006/relationships/hyperlink" Target="https://www.independentagent.com/vu/SiteAssets/Documents/Word/ConsumerArticles/Top10CDWConsumer.doc" TargetMode="External"/><Relationship Id="rId12" Type="http://schemas.openxmlformats.org/officeDocument/2006/relationships/hyperlink" Target="https://www.independentagent.com/vu/SiteAssets/Documents/PDF/SprinkleredConsumers.pdf"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s://www.independentagent.com/vu/SiteAssets/Documents/Word/ConsumerArticles/ConsumerRenters.doc" TargetMode="External"/><Relationship Id="rId11" Type="http://schemas.openxmlformats.org/officeDocument/2006/relationships/hyperlink" Target="https://www.independentagent.com/vu/SiteAssets/Documents/Word/ConsumerArticles/ConsumerPizzaDelivery.doc" TargetMode="External"/><Relationship Id="rId5" Type="http://schemas.openxmlformats.org/officeDocument/2006/relationships/hyperlink" Target="https://www.independentagent.com/vu/SiteAssets/Documents/Word/ConsumerArticles/ConsumerPropertyInStorage.doc" TargetMode="External"/><Relationship Id="rId10" Type="http://schemas.openxmlformats.org/officeDocument/2006/relationships/hyperlink" Target="https://www.independentagent.com/vu/SiteAssets/Documents/Word/ConsumerArticles/ConsumerPAPDiminishedValue.doc" TargetMode="External"/><Relationship Id="rId4" Type="http://schemas.openxmlformats.org/officeDocument/2006/relationships/hyperlink" Target="https://www.independentagent.com/vu/SiteAssets/Documents/Word/ConsumerArticles/ConsumerHOConsequential.doc" TargetMode="External"/><Relationship Id="rId9" Type="http://schemas.openxmlformats.org/officeDocument/2006/relationships/hyperlink" Target="https://www.independentagent.com/vu/SiteAssets/Documents/Word/ConsumerArticles/ConsumerCompanyCars.doc" TargetMode="External"/><Relationship Id="rId14" Type="http://schemas.openxmlformats.org/officeDocument/2006/relationships/hyperlink" Target="https://www.independentagent.com/vu/SiteAssets/Documents/Word/ConsumerArticles/ConsumerCustomerData.doc"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a:t>This seminar is best suited for a six-hour presentation.  If looking to present in </a:t>
            </a:r>
            <a:r>
              <a:rPr lang="en-US" baseline="0"/>
              <a:t>a three-hours</a:t>
            </a:r>
            <a:r>
              <a:rPr lang="en-US" baseline="0" dirty="0"/>
              <a:t>, it is suggested to cut out the videos, worksheets and some of the foundational slides.</a:t>
            </a: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1</a:t>
            </a:fld>
            <a:endParaRPr lang="en-US"/>
          </a:p>
        </p:txBody>
      </p:sp>
    </p:spTree>
    <p:extLst>
      <p:ext uri="{BB962C8B-B14F-4D97-AF65-F5344CB8AC3E}">
        <p14:creationId xmlns:p14="http://schemas.microsoft.com/office/powerpoint/2010/main" val="1577382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12 in CSE</a:t>
            </a:r>
          </a:p>
          <a:p>
            <a:endParaRPr lang="en-US" b="1" dirty="0"/>
          </a:p>
          <a:p>
            <a:endParaRPr lang="en-US" b="0" dirty="0"/>
          </a:p>
        </p:txBody>
      </p:sp>
      <p:sp>
        <p:nvSpPr>
          <p:cNvPr id="4" name="Slide Number Placeholder 3"/>
          <p:cNvSpPr>
            <a:spLocks noGrp="1"/>
          </p:cNvSpPr>
          <p:nvPr>
            <p:ph type="sldNum" sz="quarter" idx="10"/>
          </p:nvPr>
        </p:nvSpPr>
        <p:spPr/>
        <p:txBody>
          <a:bodyPr/>
          <a:lstStyle/>
          <a:p>
            <a:fld id="{73092A3A-70C3-4EA7-9E00-C964F643B096}" type="slidenum">
              <a:rPr lang="en-US" smtClean="0"/>
              <a:t>11</a:t>
            </a:fld>
            <a:endParaRPr lang="en-US"/>
          </a:p>
        </p:txBody>
      </p:sp>
    </p:spTree>
    <p:extLst>
      <p:ext uri="{BB962C8B-B14F-4D97-AF65-F5344CB8AC3E}">
        <p14:creationId xmlns:p14="http://schemas.microsoft.com/office/powerpoint/2010/main" val="575568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13 in CSE</a:t>
            </a:r>
          </a:p>
          <a:p>
            <a:endParaRPr lang="en-US" b="1" dirty="0"/>
          </a:p>
          <a:p>
            <a:r>
              <a:rPr lang="en-US" b="0" dirty="0"/>
              <a:t>Feedback</a:t>
            </a:r>
            <a:r>
              <a:rPr lang="en-US" b="0" baseline="0" dirty="0"/>
              <a:t> is only good when processed. Determine general trends and specific goals. Areas for analysis: claims filing, policy updates, information requests. Determine experience at each step in the cycle. Establish rating. And remember, you can’t fix everything at once.</a:t>
            </a:r>
            <a:endParaRPr lang="en-US" b="1" dirty="0"/>
          </a:p>
          <a:p>
            <a:endParaRPr lang="en-US" b="1" dirty="0"/>
          </a:p>
          <a:p>
            <a:r>
              <a:rPr lang="en-US" b="1" u="none" baseline="0" dirty="0"/>
              <a:t>OPTIONAL WORKSHEET </a:t>
            </a:r>
            <a:r>
              <a:rPr lang="en-US" b="0" u="none" baseline="0" dirty="0"/>
              <a:t>– “Bring Real Meaning To Customer Service” </a:t>
            </a:r>
            <a:r>
              <a:rPr lang="en-US" b="1" u="none" baseline="0" dirty="0"/>
              <a:t>(Page 70 in CSE)</a:t>
            </a:r>
          </a:p>
          <a:p>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endParaRPr lang="en-US" b="1" dirty="0"/>
          </a:p>
        </p:txBody>
      </p:sp>
      <p:sp>
        <p:nvSpPr>
          <p:cNvPr id="4" name="Slide Number Placeholder 3"/>
          <p:cNvSpPr>
            <a:spLocks noGrp="1"/>
          </p:cNvSpPr>
          <p:nvPr>
            <p:ph type="sldNum" sz="quarter" idx="10"/>
          </p:nvPr>
        </p:nvSpPr>
        <p:spPr/>
        <p:txBody>
          <a:bodyPr/>
          <a:lstStyle/>
          <a:p>
            <a:fld id="{73092A3A-70C3-4EA7-9E00-C964F643B096}" type="slidenum">
              <a:rPr lang="en-US" smtClean="0"/>
              <a:t>12</a:t>
            </a:fld>
            <a:endParaRPr lang="en-US"/>
          </a:p>
        </p:txBody>
      </p:sp>
    </p:spTree>
    <p:extLst>
      <p:ext uri="{BB962C8B-B14F-4D97-AF65-F5344CB8AC3E}">
        <p14:creationId xmlns:p14="http://schemas.microsoft.com/office/powerpoint/2010/main" val="3464575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Page 15 in CSE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Who you are takes thought:</a:t>
            </a:r>
            <a:r>
              <a:rPr lang="en-US" baseline="0" dirty="0"/>
              <a:t> </a:t>
            </a:r>
            <a:r>
              <a:rPr lang="en-US" dirty="0"/>
              <a:t>It’s not about what you are — an independent agency operating in X town,  with X years experience and X dollars in  revenue.  </a:t>
            </a:r>
            <a:r>
              <a:rPr lang="en-US" i="1" dirty="0"/>
              <a:t>This is about the who of your story — what you stand for and how you serve the customer differently than any other agency.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you can, engage a marketing partner or outside consultant to moderate. It provides an objective perspective to challenge you and ensure that you consider how your definitions translate to the customer.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US" b="1" dirty="0"/>
              <a:t>Culture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should we approach business? How should we approach business?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type of day-to-day environment do we want to create?  For instance, are we buttoned-up and business-serious, or do we have a more laid-back, personal approach?</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r>
              <a:rPr lang="en-US" dirty="0"/>
              <a:t>Other Thoughts:</a:t>
            </a:r>
          </a:p>
          <a:p>
            <a:endParaRPr lang="en-US" dirty="0"/>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If someone who</a:t>
            </a:r>
            <a:r>
              <a:rPr lang="en-US" sz="1200" b="0" i="0" kern="1200" baseline="0" dirty="0">
                <a:solidFill>
                  <a:schemeClr val="tx1"/>
                </a:solidFill>
                <a:effectLst/>
                <a:latin typeface="+mn-lt"/>
                <a:ea typeface="+mn-ea"/>
                <a:cs typeface="+mn-cs"/>
              </a:rPr>
              <a:t> had never been before to your</a:t>
            </a:r>
            <a:r>
              <a:rPr lang="en-US" sz="1200" b="0" i="0" kern="1200" dirty="0">
                <a:solidFill>
                  <a:schemeClr val="tx1"/>
                </a:solidFill>
                <a:effectLst/>
                <a:latin typeface="+mn-lt"/>
                <a:ea typeface="+mn-ea"/>
                <a:cs typeface="+mn-cs"/>
              </a:rPr>
              <a:t> workplace, what one</a:t>
            </a:r>
            <a:r>
              <a:rPr lang="en-US" sz="1200" b="0" i="0" kern="1200" baseline="0" dirty="0">
                <a:solidFill>
                  <a:schemeClr val="tx1"/>
                </a:solidFill>
                <a:effectLst/>
                <a:latin typeface="+mn-lt"/>
                <a:ea typeface="+mn-ea"/>
                <a:cs typeface="+mn-cs"/>
              </a:rPr>
              <a:t> thing would immediately </a:t>
            </a:r>
            <a:r>
              <a:rPr lang="en-US" sz="1200" b="0" i="0" kern="1200" dirty="0">
                <a:solidFill>
                  <a:schemeClr val="tx1"/>
                </a:solidFill>
                <a:effectLst/>
                <a:latin typeface="+mn-lt"/>
                <a:ea typeface="+mn-ea"/>
                <a:cs typeface="+mn-cs"/>
              </a:rPr>
              <a:t>strike them?</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How do you characterize how people interact at your organization?</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What assumptions underlying your work are simply not questioned?</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RELATED RESOURCE:</a:t>
            </a:r>
            <a:r>
              <a:rPr lang="en-US" sz="1200" b="1"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5 Company Cultures Worth Emulating - </a:t>
            </a:r>
            <a:r>
              <a:rPr lang="en-US" sz="1200" b="0" i="0" kern="1200" dirty="0">
                <a:solidFill>
                  <a:schemeClr val="tx1"/>
                </a:solidFill>
                <a:effectLst/>
                <a:latin typeface="+mn-lt"/>
                <a:ea typeface="+mn-ea"/>
                <a:cs typeface="+mn-cs"/>
              </a:rPr>
              <a:t>Google – Wegmans – DreamWorks Animation</a:t>
            </a:r>
            <a:r>
              <a:rPr lang="en-US" sz="1200" b="0" i="0" kern="1200" baseline="0" dirty="0">
                <a:solidFill>
                  <a:schemeClr val="tx1"/>
                </a:solidFill>
                <a:effectLst/>
                <a:latin typeface="+mn-lt"/>
                <a:ea typeface="+mn-ea"/>
                <a:cs typeface="+mn-cs"/>
              </a:rPr>
              <a:t> – Salesforce.com – Apple (Source: </a:t>
            </a:r>
            <a:r>
              <a:rPr lang="en-US" sz="1200" b="0" i="0" kern="1200" baseline="0" dirty="0" err="1">
                <a:solidFill>
                  <a:schemeClr val="tx1"/>
                </a:solidFill>
                <a:effectLst/>
                <a:latin typeface="+mn-lt"/>
                <a:ea typeface="+mn-ea"/>
                <a:cs typeface="+mn-cs"/>
              </a:rPr>
              <a:t>Staples.Com</a:t>
            </a:r>
            <a:r>
              <a:rPr lang="en-US" sz="1200" b="0" i="0" kern="1200" baseline="0" dirty="0">
                <a:solidFill>
                  <a:schemeClr val="tx1"/>
                </a:solidFill>
                <a:effectLst/>
                <a:latin typeface="+mn-lt"/>
                <a:ea typeface="+mn-ea"/>
                <a:cs typeface="+mn-cs"/>
              </a:rPr>
              <a:t>)</a:t>
            </a:r>
          </a:p>
          <a:p>
            <a: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http://www.staples.com/sbd/cre/tech-services/explore-tips-and-advice/tech-articles/google-this-5-company-culture-examples-worth-emulating.html</a:t>
            </a:r>
          </a:p>
          <a:p>
            <a: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13</a:t>
            </a:fld>
            <a:endParaRPr lang="en-US"/>
          </a:p>
        </p:txBody>
      </p:sp>
    </p:spTree>
    <p:extLst>
      <p:ext uri="{BB962C8B-B14F-4D97-AF65-F5344CB8AC3E}">
        <p14:creationId xmlns:p14="http://schemas.microsoft.com/office/powerpoint/2010/main" val="2666184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Page 16 in CSE</a:t>
            </a:r>
          </a:p>
          <a:p>
            <a:pPr marL="0" inden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b="1" dirty="0"/>
              <a:t>Core values </a:t>
            </a:r>
            <a:r>
              <a:rPr lang="en-US" sz="1200" b="0" i="0" kern="1200" dirty="0">
                <a:solidFill>
                  <a:schemeClr val="tx1"/>
                </a:solidFill>
                <a:effectLst/>
                <a:latin typeface="+mn-lt"/>
                <a:ea typeface="+mn-ea"/>
                <a:cs typeface="+mn-cs"/>
              </a:rPr>
              <a:t>What’s important to your</a:t>
            </a:r>
            <a:r>
              <a:rPr lang="en-US" sz="1200" b="0" i="0" kern="1200" baseline="0" dirty="0">
                <a:solidFill>
                  <a:schemeClr val="tx1"/>
                </a:solidFill>
                <a:effectLst/>
                <a:latin typeface="+mn-lt"/>
                <a:ea typeface="+mn-ea"/>
                <a:cs typeface="+mn-cs"/>
              </a:rPr>
              <a:t> agency</a:t>
            </a:r>
            <a:r>
              <a:rPr lang="en-US" sz="1200" b="0" i="0" kern="1200" dirty="0">
                <a:solidFill>
                  <a:schemeClr val="tx1"/>
                </a:solidFill>
                <a:effectLst/>
                <a:latin typeface="+mn-lt"/>
                <a:ea typeface="+mn-ea"/>
                <a:cs typeface="+mn-cs"/>
              </a:rPr>
              <a:t>? What do you believe in? </a:t>
            </a:r>
            <a:r>
              <a:rPr lang="en-US" b="0" dirty="0"/>
              <a:t>Pick a few that resonate with you to discuss.</a:t>
            </a:r>
            <a:r>
              <a:rPr lang="en-US" b="0" baseline="0" dirty="0"/>
              <a:t> </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Giving back to the community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Getting to know customers on a personal level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Work-life balance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Continuing education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Hard-nosed negotiations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No-nonsense, fact-based proposals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Profitability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Market prestige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Superior Customer Service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Creative Online Presence</a:t>
            </a:r>
          </a:p>
          <a:p>
            <a:pPr marL="0" indent="0">
              <a:buNone/>
            </a:pPr>
            <a:endParaRPr lang="en-US" b="1" dirty="0"/>
          </a:p>
          <a:p>
            <a:pPr marL="0" indent="0">
              <a:buNone/>
            </a:pPr>
            <a:r>
              <a:rPr lang="en-US" b="1" dirty="0"/>
              <a:t>Vision and mission</a:t>
            </a:r>
          </a:p>
          <a:p>
            <a:r>
              <a:rPr lang="en-US" sz="1200" b="0" i="0" kern="1200" dirty="0">
                <a:solidFill>
                  <a:schemeClr val="tx1"/>
                </a:solidFill>
                <a:effectLst/>
                <a:latin typeface="+mn-lt"/>
                <a:ea typeface="+mn-ea"/>
                <a:cs typeface="+mn-cs"/>
              </a:rPr>
              <a:t>Your </a:t>
            </a:r>
            <a:r>
              <a:rPr lang="en-US" sz="1200" b="1" i="0" kern="1200" dirty="0">
                <a:solidFill>
                  <a:schemeClr val="tx1"/>
                </a:solidFill>
                <a:effectLst/>
                <a:latin typeface="+mn-lt"/>
                <a:ea typeface="+mn-ea"/>
                <a:cs typeface="+mn-cs"/>
              </a:rPr>
              <a:t>vision</a:t>
            </a:r>
            <a:r>
              <a:rPr lang="en-US" sz="1200" b="0" i="0" kern="1200" dirty="0">
                <a:solidFill>
                  <a:schemeClr val="tx1"/>
                </a:solidFill>
                <a:effectLst/>
                <a:latin typeface="+mn-lt"/>
                <a:ea typeface="+mn-ea"/>
                <a:cs typeface="+mn-cs"/>
              </a:rPr>
              <a:t> statement should declare what you want to accomplish for your customers and your community.  It should be far-reaching and not limited by product descriptors or narrow parameters.</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Your </a:t>
            </a:r>
            <a:r>
              <a:rPr lang="en-US" sz="1200" b="1" i="0" kern="1200" dirty="0">
                <a:solidFill>
                  <a:schemeClr val="tx1"/>
                </a:solidFill>
                <a:effectLst/>
                <a:latin typeface="+mn-lt"/>
                <a:ea typeface="+mn-ea"/>
                <a:cs typeface="+mn-cs"/>
              </a:rPr>
              <a:t>mission </a:t>
            </a:r>
            <a:r>
              <a:rPr lang="en-US" sz="1200" b="0" i="0" kern="1200" dirty="0">
                <a:solidFill>
                  <a:schemeClr val="tx1"/>
                </a:solidFill>
                <a:effectLst/>
                <a:latin typeface="+mn-lt"/>
                <a:ea typeface="+mn-ea"/>
                <a:cs typeface="+mn-cs"/>
              </a:rPr>
              <a:t>statement spells out what you need to do to deliver on the vision.</a:t>
            </a:r>
          </a:p>
          <a:p>
            <a:pPr marL="0" indent="0">
              <a:buNone/>
            </a:pPr>
            <a:endParaRPr lang="en-US" b="1" dirty="0"/>
          </a:p>
          <a:p>
            <a:pPr marL="0" indent="0">
              <a:buNone/>
            </a:pPr>
            <a:r>
              <a:rPr lang="en-US" b="1" dirty="0"/>
              <a:t>Goals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14</a:t>
            </a:fld>
            <a:endParaRPr lang="en-US"/>
          </a:p>
        </p:txBody>
      </p:sp>
    </p:spTree>
    <p:extLst>
      <p:ext uri="{BB962C8B-B14F-4D97-AF65-F5344CB8AC3E}">
        <p14:creationId xmlns:p14="http://schemas.microsoft.com/office/powerpoint/2010/main" val="684195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u="none" baseline="0" dirty="0"/>
              <a:t>OPTIONAL WORKSHEET </a:t>
            </a:r>
            <a:r>
              <a:rPr lang="en-US" b="0" u="none" baseline="0" dirty="0"/>
              <a:t>– “What To Think About and Do” </a:t>
            </a:r>
            <a:r>
              <a:rPr lang="en-US" b="1" u="none" baseline="0" dirty="0"/>
              <a:t>(Page 71-72 in CSE)</a:t>
            </a:r>
            <a:br>
              <a:rPr lang="en-US" b="1" u="none" baseline="0" dirty="0"/>
            </a:br>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p:txBody>
      </p:sp>
      <p:sp>
        <p:nvSpPr>
          <p:cNvPr id="4" name="Slide Number Placeholder 3"/>
          <p:cNvSpPr>
            <a:spLocks noGrp="1"/>
          </p:cNvSpPr>
          <p:nvPr>
            <p:ph type="sldNum" sz="quarter" idx="10"/>
          </p:nvPr>
        </p:nvSpPr>
        <p:spPr/>
        <p:txBody>
          <a:bodyPr/>
          <a:lstStyle/>
          <a:p>
            <a:fld id="{73092A3A-70C3-4EA7-9E00-C964F643B096}" type="slidenum">
              <a:rPr lang="en-US" smtClean="0"/>
              <a:t>15</a:t>
            </a:fld>
            <a:endParaRPr lang="en-US"/>
          </a:p>
        </p:txBody>
      </p:sp>
    </p:spTree>
    <p:extLst>
      <p:ext uri="{BB962C8B-B14F-4D97-AF65-F5344CB8AC3E}">
        <p14:creationId xmlns:p14="http://schemas.microsoft.com/office/powerpoint/2010/main" val="4008390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Page 19 in CSE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Communication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internet has shifted control to the consumer. Real time information. Access to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Carrier Role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Just</a:t>
            </a:r>
            <a:r>
              <a:rPr lang="en-US" sz="1200" b="0" i="0" kern="1200" baseline="0" dirty="0">
                <a:solidFill>
                  <a:schemeClr val="tx1"/>
                </a:solidFill>
                <a:effectLst/>
                <a:latin typeface="+mn-lt"/>
                <a:ea typeface="+mn-ea"/>
                <a:cs typeface="+mn-cs"/>
              </a:rPr>
              <a:t> a decade ago, </a:t>
            </a:r>
            <a:r>
              <a:rPr lang="en-US" sz="1200" b="0" i="0" kern="1200" dirty="0">
                <a:solidFill>
                  <a:schemeClr val="tx1"/>
                </a:solidFill>
                <a:effectLst/>
                <a:latin typeface="+mn-lt"/>
                <a:ea typeface="+mn-ea"/>
                <a:cs typeface="+mn-cs"/>
              </a:rPr>
              <a:t>agents placed 80 percent of personal auto policies and nearly 100 percent of homeowner and small business policies. Heavy carrier investment</a:t>
            </a:r>
            <a:r>
              <a:rPr lang="en-US" sz="1200" b="0" i="0" kern="1200" baseline="0" dirty="0">
                <a:solidFill>
                  <a:schemeClr val="tx1"/>
                </a:solidFill>
                <a:effectLst/>
                <a:latin typeface="+mn-lt"/>
                <a:ea typeface="+mn-ea"/>
                <a:cs typeface="+mn-cs"/>
              </a:rPr>
              <a:t> has allowed more direct contact between consumers and carriers. Ask consumers who their policy is with and there is an increased chance they name the carrier.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solidFill>
                  <a:schemeClr val="tx1"/>
                </a:solidFill>
                <a:effectLst/>
                <a:latin typeface="+mn-lt"/>
                <a:ea typeface="+mn-ea"/>
                <a:cs typeface="+mn-cs"/>
              </a:rPr>
              <a:t>Key Thought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more successful you are in growing your agency, the more competitors notice - and react to - what you are doing.  A very successful sales approach could be no better than average in a short few months after launching.  </a:t>
            </a:r>
            <a:r>
              <a:rPr lang="en-US" sz="1200" b="0" i="0" u="sng" kern="1200" dirty="0">
                <a:solidFill>
                  <a:schemeClr val="tx1"/>
                </a:solidFill>
                <a:effectLst/>
                <a:latin typeface="+mn-lt"/>
                <a:ea typeface="+mn-ea"/>
                <a:cs typeface="+mn-cs"/>
              </a:rPr>
              <a:t>Even loyal customers can be quick to change when offered something newer and more innovative.</a:t>
            </a:r>
            <a:endParaRPr lang="en-US" sz="1200" b="0" i="0" u="sng"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16</a:t>
            </a:fld>
            <a:endParaRPr lang="en-US"/>
          </a:p>
        </p:txBody>
      </p:sp>
    </p:spTree>
    <p:extLst>
      <p:ext uri="{BB962C8B-B14F-4D97-AF65-F5344CB8AC3E}">
        <p14:creationId xmlns:p14="http://schemas.microsoft.com/office/powerpoint/2010/main" val="3895510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Page 21 in CSE</a:t>
            </a:r>
          </a:p>
          <a:p>
            <a:endParaRPr lang="en-US" dirty="0"/>
          </a:p>
          <a:p>
            <a:r>
              <a:rPr lang="en-US" dirty="0"/>
              <a:t>Let’s Count Them Down!</a:t>
            </a:r>
          </a:p>
          <a:p>
            <a:endParaRPr lang="en-US" dirty="0"/>
          </a:p>
          <a:p>
            <a:pPr marL="0" indent="0">
              <a:buNone/>
            </a:pPr>
            <a:r>
              <a:rPr lang="en-US" b="1" dirty="0"/>
              <a:t>10. Who They Are - </a:t>
            </a:r>
            <a:r>
              <a:rPr lang="en-US" dirty="0"/>
              <a:t>Find out your customers' gender, age, marital status and occupation. For commercial accounts, find out what size and kind of business they are. For example, are they a small privately held company or a big multinational? How many locations? Expansion plans? New product lines? </a:t>
            </a:r>
          </a:p>
          <a:p>
            <a:pPr marL="0" indent="0">
              <a:buNone/>
            </a:pPr>
            <a:endParaRPr lang="en-US" b="1" dirty="0"/>
          </a:p>
          <a:p>
            <a:pPr marL="0" indent="0">
              <a:buNone/>
            </a:pPr>
            <a:r>
              <a:rPr lang="en-US" b="1" dirty="0"/>
              <a:t>9. Their Jobs and Lifestyles - </a:t>
            </a:r>
            <a:r>
              <a:rPr lang="en-US" dirty="0"/>
              <a:t>Find out their occupations, interests and hobbies. For commercial accounts, , it helps to have an understanding of what their business is trying to achieve long and short term </a:t>
            </a:r>
          </a:p>
          <a:p>
            <a:pPr marL="0" indent="0">
              <a:buNone/>
            </a:pPr>
            <a:endParaRPr lang="en-US" b="1" dirty="0"/>
          </a:p>
          <a:p>
            <a:pPr marL="0" indent="0">
              <a:buNone/>
            </a:pPr>
            <a:r>
              <a:rPr lang="en-US" b="1" dirty="0"/>
              <a:t>8. Their Buying Motivations - </a:t>
            </a:r>
            <a:r>
              <a:rPr lang="en-US" dirty="0"/>
              <a:t>If you know their reason for buying insurance, it's easier to match their needs to the coverages your agency can offer. New house? New job? Baby? All can be reasons to seek out an agent’s advice! </a:t>
            </a:r>
          </a:p>
          <a:p>
            <a:pPr marL="0" indent="0">
              <a:buNone/>
            </a:pPr>
            <a:endParaRPr lang="en-US" b="1" dirty="0"/>
          </a:p>
          <a:p>
            <a:pPr marL="0" indent="0">
              <a:buNone/>
            </a:pPr>
            <a:r>
              <a:rPr lang="en-US" b="1" dirty="0"/>
              <a:t>7. Their Expiration Dates - </a:t>
            </a:r>
            <a:r>
              <a:rPr lang="en-US" dirty="0"/>
              <a:t>If you approach a customer just at the time they want to buy, you will massively increase your chances of success. Collect </a:t>
            </a:r>
            <a:r>
              <a:rPr lang="en-US" dirty="0" err="1"/>
              <a:t>xdates</a:t>
            </a:r>
            <a:r>
              <a:rPr lang="en-US" dirty="0"/>
              <a:t> from everyone you meet and ask if you can contact them to provide more information about your services </a:t>
            </a:r>
          </a:p>
          <a:p>
            <a:pPr marL="0" indent="0">
              <a:buNone/>
            </a:pPr>
            <a:endParaRPr lang="en-US" b="1" dirty="0"/>
          </a:p>
          <a:p>
            <a:pPr marL="0" indent="0">
              <a:buNone/>
            </a:pPr>
            <a:r>
              <a:rPr lang="en-US" b="1" dirty="0"/>
              <a:t>6. Their Insurance Buying Habits - </a:t>
            </a:r>
            <a:r>
              <a:rPr lang="en-US" dirty="0"/>
              <a:t>If your research shows that your target market prefers online information, be sure to make your online offerings are robust, or if they prefer a face-to-face meeting, ensure that you have office hours that can accommodate busy schedules. </a:t>
            </a:r>
          </a:p>
          <a:p>
            <a:pPr marL="0" indent="0">
              <a:buNone/>
            </a:pPr>
            <a:endParaRPr lang="en-US" b="1" dirty="0"/>
          </a:p>
          <a:p>
            <a:pPr marL="0" indent="0">
              <a:buNone/>
            </a:pPr>
            <a:r>
              <a:rPr lang="en-US" b="1" dirty="0"/>
              <a:t>5. Their Financials - </a:t>
            </a:r>
            <a:r>
              <a:rPr lang="en-US" dirty="0"/>
              <a:t>Your customer’s financial situations can help you determine the best coverage for their situation and allow you to create a plan that protects their assets and is mindful of their pocketbooks.</a:t>
            </a:r>
          </a:p>
          <a:p>
            <a:pPr marL="0" indent="0">
              <a:buNone/>
            </a:pPr>
            <a:endParaRPr lang="en-US" b="1"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17</a:t>
            </a:fld>
            <a:endParaRPr lang="en-US"/>
          </a:p>
        </p:txBody>
      </p:sp>
    </p:spTree>
    <p:extLst>
      <p:ext uri="{BB962C8B-B14F-4D97-AF65-F5344CB8AC3E}">
        <p14:creationId xmlns:p14="http://schemas.microsoft.com/office/powerpoint/2010/main" val="1227237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Page 21 in CSE</a:t>
            </a:r>
          </a:p>
          <a:p>
            <a:endParaRPr lang="en-US" dirty="0"/>
          </a:p>
          <a:p>
            <a:r>
              <a:rPr lang="en-US" dirty="0"/>
              <a:t>Let’s Count Them Down!</a:t>
            </a:r>
          </a:p>
          <a:p>
            <a:endParaRPr lang="en-US" dirty="0"/>
          </a:p>
          <a:p>
            <a:pPr marL="0" indent="0">
              <a:buNone/>
            </a:pPr>
            <a:r>
              <a:rPr lang="en-US" b="1" dirty="0"/>
              <a:t>4. Their Values and Beliefs - </a:t>
            </a:r>
            <a:r>
              <a:rPr lang="en-US" dirty="0"/>
              <a:t>If you know what is valuable to your customers and what makes them tick, you can tailor your sales and service approach to meet their expectations. </a:t>
            </a:r>
          </a:p>
          <a:p>
            <a:pPr marL="0" indent="0">
              <a:buNone/>
            </a:pPr>
            <a:endParaRPr lang="en-US" b="1" dirty="0"/>
          </a:p>
          <a:p>
            <a:pPr marL="0" indent="0">
              <a:buNone/>
            </a:pPr>
            <a:r>
              <a:rPr lang="en-US" b="1" dirty="0"/>
              <a:t>3. Their Expectations - </a:t>
            </a:r>
            <a:r>
              <a:rPr lang="en-US" dirty="0"/>
              <a:t>Do they expect expert advice, want an online service center, a promptly returned phone call, help with a claim or just doing business with someone they trust. Determine what they want from your agency and make sure that you deliver! </a:t>
            </a:r>
          </a:p>
          <a:p>
            <a:pPr marL="0" indent="0">
              <a:buNone/>
            </a:pPr>
            <a:endParaRPr lang="en-US" b="1" dirty="0"/>
          </a:p>
          <a:p>
            <a:pPr marL="0" indent="0">
              <a:buNone/>
            </a:pPr>
            <a:r>
              <a:rPr lang="en-US" b="1" dirty="0"/>
              <a:t>2. Their View Of Your Agency</a:t>
            </a:r>
            <a:r>
              <a:rPr lang="en-US" b="1" baseline="0" dirty="0"/>
              <a:t> - </a:t>
            </a:r>
            <a:r>
              <a:rPr lang="en-US" dirty="0"/>
              <a:t>If your customers enjoy dealing with you and your agency, they will want to continue to do business with you. Do quick surveys after customer interactions, find out where you succeeded and where you might need improvement. Remember, you can only help with any issues that customers have if you know what they are. </a:t>
            </a:r>
          </a:p>
          <a:p>
            <a:pPr marL="0" indent="0">
              <a:buNone/>
            </a:pPr>
            <a:endParaRPr lang="en-US" b="1" dirty="0"/>
          </a:p>
          <a:p>
            <a:pPr marL="0" indent="0">
              <a:buNone/>
            </a:pPr>
            <a:r>
              <a:rPr lang="en-US" b="1" dirty="0"/>
              <a:t>1. Their View of Your Competitors - </a:t>
            </a:r>
            <a:r>
              <a:rPr lang="en-US" dirty="0"/>
              <a:t>Did they leave a competitor to come to your agency. Have they gotten a few quotes, but didn’t feel the love over the 800 line? Know you stand a much better chance of successfully gaining new customers if you know what they didn’t like about your rivals!</a:t>
            </a:r>
            <a:endParaRPr lang="en-US" b="1" dirty="0"/>
          </a:p>
          <a:p>
            <a:endParaRPr lang="en-US" dirty="0"/>
          </a:p>
          <a:p>
            <a:r>
              <a:rPr lang="en-US" b="1" u="none" baseline="0" dirty="0"/>
              <a:t>OPTIONAL WORKSHEET </a:t>
            </a:r>
            <a:r>
              <a:rPr lang="en-US" b="0" u="none" baseline="0" dirty="0"/>
              <a:t>– “Things To Consider” </a:t>
            </a:r>
            <a:r>
              <a:rPr lang="en-US" b="1" u="none" baseline="0" dirty="0"/>
              <a:t>(Page 72 in CSE)</a:t>
            </a:r>
            <a:br>
              <a:rPr lang="en-US" b="1" u="none" baseline="0" dirty="0"/>
            </a:br>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18</a:t>
            </a:fld>
            <a:endParaRPr lang="en-US"/>
          </a:p>
        </p:txBody>
      </p:sp>
    </p:spTree>
    <p:extLst>
      <p:ext uri="{BB962C8B-B14F-4D97-AF65-F5344CB8AC3E}">
        <p14:creationId xmlns:p14="http://schemas.microsoft.com/office/powerpoint/2010/main" val="622285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19</a:t>
            </a:fld>
            <a:endParaRPr lang="en-US"/>
          </a:p>
        </p:txBody>
      </p:sp>
    </p:spTree>
    <p:extLst>
      <p:ext uri="{BB962C8B-B14F-4D97-AF65-F5344CB8AC3E}">
        <p14:creationId xmlns:p14="http://schemas.microsoft.com/office/powerpoint/2010/main" val="3247746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24 in CSE</a:t>
            </a:r>
          </a:p>
          <a:p>
            <a:endParaRPr lang="en-US" b="1" dirty="0"/>
          </a:p>
          <a:p>
            <a:r>
              <a:rPr lang="en-US" sz="1200" b="0" i="0" u="none" strike="noStrike" kern="1200" baseline="0" dirty="0">
                <a:solidFill>
                  <a:schemeClr val="tx1"/>
                </a:solidFill>
                <a:latin typeface="+mn-lt"/>
                <a:ea typeface="+mn-ea"/>
                <a:cs typeface="+mn-cs"/>
              </a:rPr>
              <a:t>So, to succeed, you need buy-in. Buy-in creates motivation. Motivation creates action. And action creates results</a:t>
            </a:r>
            <a:endParaRPr lang="en-US" b="1"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20</a:t>
            </a:fld>
            <a:endParaRPr lang="en-US"/>
          </a:p>
        </p:txBody>
      </p:sp>
    </p:spTree>
    <p:extLst>
      <p:ext uri="{BB962C8B-B14F-4D97-AF65-F5344CB8AC3E}">
        <p14:creationId xmlns:p14="http://schemas.microsoft.com/office/powerpoint/2010/main" val="74215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Page</a:t>
            </a:r>
            <a:r>
              <a:rPr lang="en-US" b="1" baseline="0" dirty="0"/>
              <a:t> 4 in CSE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Setting the stage:</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1" baseline="0" dirty="0"/>
              <a:t>Welcome &amp; Icebreaker</a:t>
            </a:r>
          </a:p>
          <a:p>
            <a:pPr marL="628650" lvl="1" indent="-171450">
              <a:buFont typeface="Arial" panose="020B0604020202020204" pitchFamily="34" charset="0"/>
              <a:buChar char="•"/>
            </a:pPr>
            <a:r>
              <a:rPr lang="en-US" baseline="0" dirty="0"/>
              <a:t>Time may vary depending on size of class. </a:t>
            </a:r>
          </a:p>
          <a:p>
            <a:pPr marL="1085850" lvl="2" indent="-171450">
              <a:buFont typeface="Arial" panose="020B0604020202020204" pitchFamily="34" charset="0"/>
              <a:buChar char="•"/>
            </a:pPr>
            <a:r>
              <a:rPr lang="en-US" baseline="0" dirty="0"/>
              <a:t>Option: Traditional “name and where are you from?”</a:t>
            </a:r>
          </a:p>
          <a:p>
            <a:pPr marL="1085850" lvl="2" indent="-171450">
              <a:buFont typeface="Arial" panose="020B0604020202020204" pitchFamily="34" charset="0"/>
              <a:buChar char="•"/>
            </a:pPr>
            <a:r>
              <a:rPr lang="en-US" baseline="0" dirty="0"/>
              <a:t>Option: Ask each a series of one word response questions: One word to describe your communication with customers.. Effectiveness of communication… your most significant challenge… team relationships.. Are you sunrise, daylight, twilight or night personality.. Describe your boss in one word.. Your work style in one word.</a:t>
            </a:r>
          </a:p>
          <a:p>
            <a:pPr marL="1085850" lvl="2" indent="-171450">
              <a:buFont typeface="Arial" panose="020B0604020202020204" pitchFamily="34" charset="0"/>
              <a:buChar char="•"/>
            </a:pPr>
            <a:r>
              <a:rPr lang="en-US" baseline="0" dirty="0"/>
              <a:t>Option: Have a puzzle for each table to put together, or mix up to go to other tables. Have a small prize for the table that finishes first.</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Customer Service Experience initially rolled out by IIABA as a monthly resource. Positive feedback and on trend with what was needed in today’s agency as a guide to serving today’s consumer in a complex marketplace.</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1" baseline="0" dirty="0"/>
              <a:t>Independent Agencies have the opportunity to prosper:</a:t>
            </a:r>
          </a:p>
          <a:p>
            <a:pPr marL="171450"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Complex Marketplace</a:t>
            </a:r>
          </a:p>
          <a:p>
            <a:pPr marL="628650" lvl="1" indent="-171450">
              <a:buFont typeface="Arial" panose="020B0604020202020204" pitchFamily="34" charset="0"/>
              <a:buChar char="•"/>
            </a:pPr>
            <a:r>
              <a:rPr lang="en-US" baseline="0" dirty="0"/>
              <a:t>Understand customers</a:t>
            </a:r>
          </a:p>
          <a:p>
            <a:pPr marL="628650" lvl="1" indent="-171450">
              <a:buFont typeface="Arial" panose="020B0604020202020204" pitchFamily="34" charset="0"/>
              <a:buChar char="•"/>
            </a:pPr>
            <a:r>
              <a:rPr lang="en-US" baseline="0" dirty="0"/>
              <a:t>Insurance is hub of community</a:t>
            </a:r>
          </a:p>
          <a:p>
            <a:pPr marL="628650" lvl="1" indent="-171450">
              <a:buFont typeface="Arial" panose="020B0604020202020204" pitchFamily="34" charset="0"/>
              <a:buChar char="•"/>
            </a:pPr>
            <a:r>
              <a:rPr lang="en-US" baseline="0" dirty="0"/>
              <a:t>Ask: Who is today’s consumer? What does “customer service” mean in today’s marketplace?</a:t>
            </a:r>
          </a:p>
          <a:p>
            <a:pPr marL="628650" lvl="1" indent="-171450">
              <a:buFont typeface="Arial" panose="020B0604020202020204" pitchFamily="34" charset="0"/>
              <a:buChar char="•"/>
            </a:pPr>
            <a:r>
              <a:rPr lang="en-US" baseline="0" dirty="0"/>
              <a:t>The CSE guide and today’s class can help provide direction, thought and exercise to make an immediate impact.</a:t>
            </a:r>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a:t>
            </a:fld>
            <a:endParaRPr lang="en-US"/>
          </a:p>
        </p:txBody>
      </p:sp>
    </p:spTree>
    <p:extLst>
      <p:ext uri="{BB962C8B-B14F-4D97-AF65-F5344CB8AC3E}">
        <p14:creationId xmlns:p14="http://schemas.microsoft.com/office/powerpoint/2010/main" val="3442158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24 in CSE</a:t>
            </a:r>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21</a:t>
            </a:fld>
            <a:endParaRPr lang="en-US"/>
          </a:p>
        </p:txBody>
      </p:sp>
    </p:spTree>
    <p:extLst>
      <p:ext uri="{BB962C8B-B14F-4D97-AF65-F5344CB8AC3E}">
        <p14:creationId xmlns:p14="http://schemas.microsoft.com/office/powerpoint/2010/main" val="3270814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24 in CSE</a:t>
            </a:r>
          </a:p>
          <a:p>
            <a:endParaRPr lang="en-US" dirty="0"/>
          </a:p>
          <a:p>
            <a:r>
              <a:rPr lang="en-US" dirty="0"/>
              <a:t>What do the</a:t>
            </a:r>
            <a:r>
              <a:rPr lang="en-US" baseline="0" dirty="0"/>
              <a:t> attendees value the most? Do they agree with the list? </a:t>
            </a: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22</a:t>
            </a:fld>
            <a:endParaRPr lang="en-US"/>
          </a:p>
        </p:txBody>
      </p:sp>
    </p:spTree>
    <p:extLst>
      <p:ext uri="{BB962C8B-B14F-4D97-AF65-F5344CB8AC3E}">
        <p14:creationId xmlns:p14="http://schemas.microsoft.com/office/powerpoint/2010/main" val="692503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25 in CSE</a:t>
            </a:r>
          </a:p>
          <a:p>
            <a:endParaRPr lang="en-US" dirty="0"/>
          </a:p>
          <a:p>
            <a:r>
              <a:rPr lang="en-US" b="1" dirty="0"/>
              <a:t>ACTIVE</a:t>
            </a:r>
            <a:r>
              <a:rPr lang="en-US" b="1" baseline="0" dirty="0"/>
              <a:t> LINK:  </a:t>
            </a:r>
            <a:r>
              <a:rPr lang="en-US" b="0" baseline="0" dirty="0"/>
              <a:t>The image is linked to an </a:t>
            </a:r>
            <a:r>
              <a:rPr lang="en-US" b="0" dirty="0"/>
              <a:t>audio</a:t>
            </a:r>
            <a:r>
              <a:rPr lang="en-US" b="0" baseline="0" dirty="0"/>
              <a:t> </a:t>
            </a:r>
            <a:r>
              <a:rPr lang="en-US" baseline="0" dirty="0"/>
              <a:t>file.</a:t>
            </a: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23</a:t>
            </a:fld>
            <a:endParaRPr lang="en-US"/>
          </a:p>
        </p:txBody>
      </p:sp>
    </p:spTree>
    <p:extLst>
      <p:ext uri="{BB962C8B-B14F-4D97-AF65-F5344CB8AC3E}">
        <p14:creationId xmlns:p14="http://schemas.microsoft.com/office/powerpoint/2010/main" val="610062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25 in CSE.</a:t>
            </a:r>
          </a:p>
          <a:p>
            <a:endParaRPr lang="en-US" b="1" dirty="0"/>
          </a:p>
          <a:p>
            <a:r>
              <a:rPr lang="en-US" b="0" u="none" baseline="0" dirty="0"/>
              <a:t>OPTIONAL WORKSHEET – “Motivate Your Team” Checklist and Inventory </a:t>
            </a:r>
            <a:r>
              <a:rPr lang="en-US" b="1" u="none" baseline="0" dirty="0"/>
              <a:t>(Page 73 in CSE)</a:t>
            </a:r>
            <a:br>
              <a:rPr lang="en-US" b="1" u="none" baseline="0" dirty="0"/>
            </a:br>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endParaRPr lang="en-US" b="1"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24</a:t>
            </a:fld>
            <a:endParaRPr lang="en-US"/>
          </a:p>
        </p:txBody>
      </p:sp>
    </p:spTree>
    <p:extLst>
      <p:ext uri="{BB962C8B-B14F-4D97-AF65-F5344CB8AC3E}">
        <p14:creationId xmlns:p14="http://schemas.microsoft.com/office/powerpoint/2010/main" val="2222063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26 in CSE.</a:t>
            </a:r>
          </a:p>
          <a:p>
            <a:endParaRPr lang="en-US" dirty="0"/>
          </a:p>
          <a:p>
            <a:r>
              <a:rPr lang="en-US" b="1" baseline="0" dirty="0"/>
              <a:t>CLASS INVOLVEMENT/OPTIONAL EXERCISE: </a:t>
            </a:r>
            <a:r>
              <a:rPr lang="en-US" dirty="0"/>
              <a:t>Take</a:t>
            </a:r>
            <a:r>
              <a:rPr lang="en-US" baseline="0" dirty="0"/>
              <a:t> the pulse of the class. See if someone (volunteer) would be interested in doing a dramatic reading of the script and discussion between employee and supervisor. You can read the script and notes on page 26 in the student guide.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25</a:t>
            </a:fld>
            <a:endParaRPr lang="en-US"/>
          </a:p>
        </p:txBody>
      </p:sp>
    </p:spTree>
    <p:extLst>
      <p:ext uri="{BB962C8B-B14F-4D97-AF65-F5344CB8AC3E}">
        <p14:creationId xmlns:p14="http://schemas.microsoft.com/office/powerpoint/2010/main" val="1563547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26 in CSE.</a:t>
            </a:r>
          </a:p>
          <a:p>
            <a:endParaRPr lang="en-US" b="1" dirty="0"/>
          </a:p>
          <a:p>
            <a:r>
              <a:rPr lang="en-US" b="1" dirty="0">
                <a:solidFill>
                  <a:srgbClr val="FF0000"/>
                </a:solidFill>
              </a:rPr>
              <a:t>SAMPLES</a:t>
            </a:r>
          </a:p>
          <a:p>
            <a:endParaRPr lang="en-US" dirty="0"/>
          </a:p>
          <a:p>
            <a:pPr marL="285750" indent="-285750">
              <a:buFont typeface="Arial" panose="020B0604020202020204" pitchFamily="34" charset="0"/>
              <a:buChar char="•"/>
            </a:pPr>
            <a:r>
              <a:rPr lang="en-US" dirty="0"/>
              <a:t>the good and bad habits of supervisors and coworkers </a:t>
            </a:r>
          </a:p>
          <a:p>
            <a:pPr marL="285750" indent="-285750">
              <a:buFont typeface="Arial" panose="020B0604020202020204" pitchFamily="34" charset="0"/>
              <a:buChar char="•"/>
            </a:pPr>
            <a:r>
              <a:rPr lang="en-US" dirty="0"/>
              <a:t>the employee’s future at the company and how he or she feels about it</a:t>
            </a:r>
          </a:p>
          <a:p>
            <a:pPr marL="285750" indent="-285750">
              <a:buFont typeface="Arial" panose="020B0604020202020204" pitchFamily="34" charset="0"/>
              <a:buChar char="•"/>
            </a:pPr>
            <a:r>
              <a:rPr lang="en-US" dirty="0"/>
              <a:t>the employee’s workload and the distribution of work in general</a:t>
            </a:r>
          </a:p>
          <a:p>
            <a:pPr marL="285750" indent="-285750">
              <a:buFont typeface="Arial" panose="020B0604020202020204" pitchFamily="34" charset="0"/>
              <a:buChar char="•"/>
            </a:pPr>
            <a:r>
              <a:rPr lang="en-US" dirty="0"/>
              <a:t>the employee’s working conditions and how he or she feels they could be improved </a:t>
            </a:r>
          </a:p>
          <a:p>
            <a:pPr marL="285750" indent="-285750">
              <a:buFont typeface="Arial" panose="020B0604020202020204" pitchFamily="34" charset="0"/>
              <a:buChar char="•"/>
            </a:pPr>
            <a:r>
              <a:rPr lang="en-US" dirty="0"/>
              <a:t>the employee’s feelings about the importance of the work he or she does </a:t>
            </a:r>
          </a:p>
          <a:p>
            <a:pPr marL="285750" indent="-285750">
              <a:buFont typeface="Arial" panose="020B0604020202020204" pitchFamily="34" charset="0"/>
              <a:buChar char="•"/>
            </a:pPr>
            <a:r>
              <a:rPr lang="en-US" dirty="0"/>
              <a:t>how employees get along with each other</a:t>
            </a:r>
          </a:p>
          <a:p>
            <a:pPr marL="285750" indent="-285750">
              <a:buFont typeface="Arial" panose="020B0604020202020204" pitchFamily="34" charset="0"/>
              <a:buChar char="•"/>
            </a:pPr>
            <a:r>
              <a:rPr lang="en-US" dirty="0"/>
              <a:t>the condition of the equipment with which the employee must work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26</a:t>
            </a:fld>
            <a:endParaRPr lang="en-US"/>
          </a:p>
        </p:txBody>
      </p:sp>
    </p:spTree>
    <p:extLst>
      <p:ext uri="{BB962C8B-B14F-4D97-AF65-F5344CB8AC3E}">
        <p14:creationId xmlns:p14="http://schemas.microsoft.com/office/powerpoint/2010/main" val="2131980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26 in CSE.</a:t>
            </a:r>
          </a:p>
          <a:p>
            <a:endParaRPr lang="en-US" b="1" dirty="0"/>
          </a:p>
          <a:p>
            <a:r>
              <a:rPr lang="en-US" b="1" dirty="0">
                <a:solidFill>
                  <a:srgbClr val="FF0000"/>
                </a:solidFill>
              </a:rPr>
              <a:t>SAMPLES</a:t>
            </a:r>
          </a:p>
          <a:p>
            <a:endParaRPr lang="en-US" b="1" dirty="0">
              <a:solidFill>
                <a:srgbClr val="FF0000"/>
              </a:solidFill>
            </a:endParaRPr>
          </a:p>
          <a:p>
            <a:pPr marL="285750" indent="-285750">
              <a:buFont typeface="Arial" panose="020B0604020202020204" pitchFamily="34" charset="0"/>
              <a:buChar char="•"/>
            </a:pPr>
            <a:r>
              <a:rPr lang="en-US" dirty="0"/>
              <a:t>the pay and benefits the employee receives and how they compare with other companies</a:t>
            </a:r>
          </a:p>
          <a:p>
            <a:pPr marL="285750" indent="-285750">
              <a:buFont typeface="Arial" panose="020B0604020202020204" pitchFamily="34" charset="0"/>
              <a:buChar char="•"/>
            </a:pPr>
            <a:r>
              <a:rPr lang="en-US" dirty="0"/>
              <a:t>the consistency and fairness in the way employees are treated and disciplined </a:t>
            </a:r>
          </a:p>
          <a:p>
            <a:pPr marL="285750" indent="-285750">
              <a:buFont typeface="Arial" panose="020B0604020202020204" pitchFamily="34" charset="0"/>
              <a:buChar char="•"/>
            </a:pPr>
            <a:r>
              <a:rPr lang="en-US" dirty="0"/>
              <a:t>whether the employee feels that supervisors and coworkers tell the employee what the employee needs to know</a:t>
            </a:r>
          </a:p>
          <a:p>
            <a:pPr marL="285750" indent="-285750">
              <a:buFont typeface="Arial" panose="020B0604020202020204" pitchFamily="34" charset="0"/>
              <a:buChar char="•"/>
            </a:pPr>
            <a:r>
              <a:rPr lang="en-US" dirty="0"/>
              <a:t>the potential for growth/advancement</a:t>
            </a:r>
          </a:p>
          <a:p>
            <a:pPr marL="285750" indent="-285750">
              <a:buFont typeface="Arial" panose="020B0604020202020204" pitchFamily="34" charset="0"/>
              <a:buChar char="•"/>
            </a:pPr>
            <a:r>
              <a:rPr lang="en-US" dirty="0"/>
              <a:t>the employee’s experiences with and feelings about coaching and feedback</a:t>
            </a:r>
          </a:p>
          <a:p>
            <a:pPr marL="285750" indent="-285750">
              <a:buFont typeface="Arial" panose="020B0604020202020204" pitchFamily="34" charset="0"/>
              <a:buChar char="•"/>
            </a:pPr>
            <a:r>
              <a:rPr lang="en-US" dirty="0"/>
              <a:t>the usefulness and appropriateness of instructions and training received</a:t>
            </a:r>
          </a:p>
          <a:p>
            <a:pPr marL="285750" indent="-285750">
              <a:buFont typeface="Arial" panose="020B0604020202020204" pitchFamily="34" charset="0"/>
              <a:buChar char="•"/>
            </a:pPr>
            <a:r>
              <a:rPr lang="en-US" dirty="0"/>
              <a:t>the effectiveness of communication among coworkers and between workers and supervisors</a:t>
            </a:r>
          </a:p>
          <a:p>
            <a:pPr marL="285750" indent="-285750">
              <a:buFont typeface="Arial" panose="020B0604020202020204" pitchFamily="34" charset="0"/>
              <a:buChar char="•"/>
            </a:pPr>
            <a:r>
              <a:rPr lang="en-US" dirty="0"/>
              <a:t>the attitude of the managers/owners toward the employees</a:t>
            </a:r>
            <a:endParaRPr lang="en-US" b="1"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27</a:t>
            </a:fld>
            <a:endParaRPr lang="en-US"/>
          </a:p>
        </p:txBody>
      </p:sp>
    </p:spTree>
    <p:extLst>
      <p:ext uri="{BB962C8B-B14F-4D97-AF65-F5344CB8AC3E}">
        <p14:creationId xmlns:p14="http://schemas.microsoft.com/office/powerpoint/2010/main" val="1232549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29 in CSE</a:t>
            </a:r>
          </a:p>
          <a:p>
            <a:endParaRPr lang="en-US" dirty="0"/>
          </a:p>
          <a:p>
            <a:r>
              <a:rPr lang="en-US" sz="1200" b="1" i="0" kern="1200" dirty="0">
                <a:solidFill>
                  <a:schemeClr val="tx1"/>
                </a:solidFill>
                <a:effectLst/>
                <a:latin typeface="+mn-lt"/>
                <a:ea typeface="+mn-ea"/>
                <a:cs typeface="+mn-cs"/>
              </a:rPr>
              <a:t>In spite of the social media revolution of the 21st century, some traditional methods of marketing outreach are still crucial.</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KEY AREAS FROM THIS PAGE: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strength of an independent agent: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Finds best policy for price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Available locally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Builds personal relationship</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Finds tailored coverage</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Identify which current customers can be targeted for new services: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Stimulate cross-buying (auto, home and umbrella). Small commercial buyers indicate an interest in packages designed for their business: key person life, investment services, personal property/casualty, credit products and personal life. Some potential clients are willing to switch providers to get these services.</a:t>
            </a:r>
          </a:p>
          <a:p>
            <a:endParaRPr lang="en-US" dirty="0"/>
          </a:p>
          <a:p>
            <a:r>
              <a:rPr lang="en-US" b="1" dirty="0"/>
              <a:t>Independent</a:t>
            </a:r>
            <a:r>
              <a:rPr lang="en-US" b="1" baseline="0" dirty="0"/>
              <a:t> agents are pillars of their community </a:t>
            </a:r>
            <a:r>
              <a:rPr lang="en-US" baseline="0" dirty="0"/>
              <a:t>– fire stations, adopting sports teams, donating, supporting career fairs – it all adds up!</a:t>
            </a: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28</a:t>
            </a:fld>
            <a:endParaRPr lang="en-US"/>
          </a:p>
        </p:txBody>
      </p:sp>
    </p:spTree>
    <p:extLst>
      <p:ext uri="{BB962C8B-B14F-4D97-AF65-F5344CB8AC3E}">
        <p14:creationId xmlns:p14="http://schemas.microsoft.com/office/powerpoint/2010/main" val="252452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30 in CSE</a:t>
            </a:r>
          </a:p>
          <a:p>
            <a:endParaRPr lang="en-US" dirty="0"/>
          </a:p>
          <a:p>
            <a:r>
              <a:rPr lang="en-US" dirty="0"/>
              <a:t>Websites must be professionally</a:t>
            </a:r>
            <a:r>
              <a:rPr lang="en-US" baseline="0" dirty="0"/>
              <a:t> designed.</a:t>
            </a:r>
          </a:p>
          <a:p>
            <a:endParaRPr lang="en-US" baseline="0" dirty="0"/>
          </a:p>
          <a:p>
            <a:r>
              <a:rPr lang="en-US" baseline="0" dirty="0"/>
              <a:t>Understand the way SEO works – add content regularly – Top 10 Things To Know (Source: IIABA’s Agents Council for Technology)</a:t>
            </a:r>
          </a:p>
          <a:p>
            <a:endParaRPr lang="en-US" baseline="0" dirty="0"/>
          </a:p>
          <a:p>
            <a:r>
              <a:rPr lang="en-US" sz="1200" b="1" i="1" kern="1200" dirty="0">
                <a:solidFill>
                  <a:schemeClr val="tx1"/>
                </a:solidFill>
                <a:effectLst/>
                <a:latin typeface="+mn-lt"/>
                <a:ea typeface="+mn-ea"/>
                <a:cs typeface="+mn-cs"/>
              </a:rPr>
              <a:t>	Definition:</a:t>
            </a:r>
            <a:r>
              <a:rPr lang="en-US" sz="1200" b="1" i="1"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Search engine optimization (SEO)</a:t>
            </a:r>
            <a:r>
              <a:rPr lang="en-US" sz="1200" b="0" i="0" kern="1200" dirty="0">
                <a:solidFill>
                  <a:schemeClr val="tx1"/>
                </a:solidFill>
                <a:effectLst/>
                <a:latin typeface="+mn-lt"/>
                <a:ea typeface="+mn-ea"/>
                <a:cs typeface="+mn-cs"/>
              </a:rPr>
              <a:t> is a methodology of strategies, techniques and tactics used to increase the amount of visitors to a website by obtaining a high-ranking placement in the search results page of a search engine (SERP) -- including Google, Bing, Yahoo and other search engines.</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1. The Click Is the Thing.</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2. Links are Key Too.</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3. Relevant Content Matters.</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4. Fresh Content is Vital.</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5. You Can’t Cheat on Meta tags.</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Definition: </a:t>
            </a:r>
            <a:r>
              <a:rPr lang="en-US" sz="1200" b="0" i="0" kern="1200" dirty="0">
                <a:solidFill>
                  <a:schemeClr val="tx1"/>
                </a:solidFill>
                <a:effectLst/>
                <a:latin typeface="+mn-lt"/>
                <a:ea typeface="+mn-ea"/>
                <a:cs typeface="+mn-cs"/>
              </a:rPr>
              <a:t>Meta tags are snippets of text that describe a page's content; the meta tags don't appear on the page itself, but only in the page's code. We all know tags from blog culture, and meta tags are more or less the same 	thing, little content descriptors that help tell search engines what a web page is about.</a:t>
            </a: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6. Pictures and Graphics Matter.</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7. Be Patient.</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8. It’s Not ‘Once and Done.’</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9. SEO May Not be Enough.</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10. It’s Worth Handling Professionally.</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29</a:t>
            </a:fld>
            <a:endParaRPr lang="en-US"/>
          </a:p>
        </p:txBody>
      </p:sp>
    </p:spTree>
    <p:extLst>
      <p:ext uri="{BB962C8B-B14F-4D97-AF65-F5344CB8AC3E}">
        <p14:creationId xmlns:p14="http://schemas.microsoft.com/office/powerpoint/2010/main" val="3258655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solidFill>
                  <a:srgbClr val="FFFF00"/>
                </a:solidFill>
              </a:rPr>
              <a:t>Page 31 in CSE</a:t>
            </a:r>
            <a:br>
              <a:rPr lang="en-US" b="1" dirty="0">
                <a:solidFill>
                  <a:srgbClr val="FFFF00"/>
                </a:solidFill>
              </a:rPr>
            </a:br>
            <a:endParaRPr lang="en-US" baseline="0" dirty="0"/>
          </a:p>
          <a:p>
            <a:r>
              <a:rPr lang="en-US" sz="1200" b="1" i="0" u="none" strike="noStrike" kern="1200" baseline="0" dirty="0">
                <a:solidFill>
                  <a:schemeClr val="tx1"/>
                </a:solidFill>
                <a:latin typeface="+mn-lt"/>
                <a:ea typeface="+mn-ea"/>
                <a:cs typeface="+mn-cs"/>
              </a:rPr>
              <a:t>Tips from Agents Council for Technology (ACT):</a:t>
            </a:r>
            <a:br>
              <a:rPr lang="en-US" sz="1200" b="1" i="0" u="none" strike="noStrike" kern="1200" baseline="0" dirty="0">
                <a:solidFill>
                  <a:schemeClr val="tx1"/>
                </a:solidFill>
                <a:latin typeface="+mn-lt"/>
                <a:ea typeface="+mn-ea"/>
                <a:cs typeface="+mn-cs"/>
              </a:rPr>
            </a:br>
            <a:endParaRPr lang="en-US" sz="1200" b="1"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Give employees who are already good at social media responsibility for it. </a:t>
            </a:r>
            <a:r>
              <a:rPr lang="en-US" sz="1200" b="0" i="0" u="none" strike="noStrike" kern="1200" baseline="0" dirty="0">
                <a:solidFill>
                  <a:schemeClr val="tx1"/>
                </a:solidFill>
                <a:latin typeface="+mn-lt"/>
                <a:ea typeface="+mn-ea"/>
                <a:cs typeface="+mn-cs"/>
              </a:rPr>
              <a:t>For reports to help you guide employees’ social media behavior, visit the ACT web and search “Creating a Social Web Policy Guide”</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Monitor social media </a:t>
            </a:r>
            <a:r>
              <a:rPr lang="en-US" sz="1200" b="0" i="0" u="none" strike="noStrike" kern="1200" baseline="0" dirty="0">
                <a:solidFill>
                  <a:schemeClr val="tx1"/>
                </a:solidFill>
                <a:latin typeface="+mn-lt"/>
                <a:ea typeface="+mn-ea"/>
                <a:cs typeface="+mn-cs"/>
              </a:rPr>
              <a:t>to learn what’s being said about your agency.</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Monitor social media</a:t>
            </a:r>
            <a:r>
              <a:rPr lang="en-US" sz="1200" b="0" i="0" u="none" strike="noStrike" kern="1200" baseline="0" dirty="0">
                <a:solidFill>
                  <a:schemeClr val="tx1"/>
                </a:solidFill>
                <a:latin typeface="+mn-lt"/>
                <a:ea typeface="+mn-ea"/>
                <a:cs typeface="+mn-cs"/>
              </a:rPr>
              <a:t>, because some of your customers expect to contact you that way.</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Attract new customers </a:t>
            </a:r>
            <a:r>
              <a:rPr lang="en-US" sz="1200" b="0" i="0" u="none" strike="noStrike" kern="1200" baseline="0" dirty="0">
                <a:solidFill>
                  <a:schemeClr val="tx1"/>
                </a:solidFill>
                <a:latin typeface="+mn-lt"/>
                <a:ea typeface="+mn-ea"/>
                <a:cs typeface="+mn-cs"/>
              </a:rPr>
              <a:t>through social media, visit the ACT web and reference “Content Marketing” later in this unit.</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If you’re developing a mobile app ask for customer feedback. </a:t>
            </a:r>
            <a:r>
              <a:rPr lang="en-US" sz="1200" b="0" i="0" u="none" strike="noStrike" kern="1200" baseline="0" dirty="0">
                <a:solidFill>
                  <a:schemeClr val="tx1"/>
                </a:solidFill>
                <a:latin typeface="+mn-lt"/>
                <a:ea typeface="+mn-ea"/>
                <a:cs typeface="+mn-cs"/>
              </a:rPr>
              <a:t>Ask customers, “What functions would you like to see on it?”</a:t>
            </a: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30</a:t>
            </a:fld>
            <a:endParaRPr lang="en-US"/>
          </a:p>
        </p:txBody>
      </p:sp>
    </p:spTree>
    <p:extLst>
      <p:ext uri="{BB962C8B-B14F-4D97-AF65-F5344CB8AC3E}">
        <p14:creationId xmlns:p14="http://schemas.microsoft.com/office/powerpoint/2010/main" val="202003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6 in CSE</a:t>
            </a:r>
          </a:p>
          <a:p>
            <a:endParaRPr lang="en-US" b="1" dirty="0"/>
          </a:p>
          <a:p>
            <a:r>
              <a:rPr lang="en-US" b="0" i="1" dirty="0"/>
              <a:t>Lots of questions,</a:t>
            </a:r>
            <a:r>
              <a:rPr lang="en-US" b="0" i="1" baseline="0" dirty="0"/>
              <a:t> right?</a:t>
            </a:r>
          </a:p>
          <a:p>
            <a:endParaRPr lang="en-US" b="0" baseline="0" dirty="0"/>
          </a:p>
          <a:p>
            <a:pPr marL="171450" indent="-171450">
              <a:buFont typeface="Arial" panose="020B0604020202020204" pitchFamily="34" charset="0"/>
              <a:buChar char="•"/>
            </a:pPr>
            <a:r>
              <a:rPr lang="en-US" b="0" dirty="0"/>
              <a:t>Who is today’s consumer?</a:t>
            </a:r>
          </a:p>
          <a:p>
            <a:pPr marL="171450" indent="-171450">
              <a:buFont typeface="Arial" panose="020B0604020202020204" pitchFamily="34" charset="0"/>
              <a:buChar char="•"/>
            </a:pPr>
            <a:r>
              <a:rPr lang="en-US" b="0" dirty="0"/>
              <a:t>How do you reach customers?</a:t>
            </a:r>
          </a:p>
          <a:p>
            <a:pPr marL="171450" indent="-171450">
              <a:buFont typeface="Arial" panose="020B0604020202020204" pitchFamily="34" charset="0"/>
              <a:buChar char="•"/>
            </a:pPr>
            <a:r>
              <a:rPr lang="en-US" b="0" dirty="0"/>
              <a:t>How do they want to be reached?</a:t>
            </a:r>
          </a:p>
          <a:p>
            <a:pPr marL="171450" indent="-171450">
              <a:buFont typeface="Arial" panose="020B0604020202020204" pitchFamily="34" charset="0"/>
              <a:buChar char="•"/>
            </a:pPr>
            <a:r>
              <a:rPr lang="en-US" b="0" dirty="0"/>
              <a:t>What should customer service mean in today’s marketplace?</a:t>
            </a:r>
          </a:p>
          <a:p>
            <a:endParaRPr lang="en-US" b="0" baseline="0" dirty="0"/>
          </a:p>
          <a:p>
            <a:r>
              <a:rPr lang="en-US" b="0" baseline="0" dirty="0"/>
              <a:t>Most personal lines insurance consumers begin their search online. Only 20% depend on agent alone to do their research. (Source: 2012 McKinsey Auto Insurance Consumer Insights Research)</a:t>
            </a:r>
          </a:p>
          <a:p>
            <a:endParaRPr lang="en-US" b="0" baseline="0" dirty="0"/>
          </a:p>
          <a:p>
            <a:r>
              <a:rPr lang="en-US" b="1" u="none" baseline="0" dirty="0"/>
              <a:t>OPTIONAL WORKSHEET </a:t>
            </a:r>
            <a:r>
              <a:rPr lang="en-US" b="0" u="none" baseline="0" dirty="0"/>
              <a:t>– “What To Think About and What To Do” </a:t>
            </a:r>
            <a:r>
              <a:rPr lang="en-US" b="1" u="none" baseline="0" dirty="0"/>
              <a:t>(Page 69 in CSE)</a:t>
            </a:r>
          </a:p>
          <a:p>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pPr algn="ctr"/>
            <a:endParaRPr lang="en-US" b="0" baseline="0" dirty="0"/>
          </a:p>
          <a:p>
            <a:pPr algn="ctr"/>
            <a:endParaRPr lang="en-US" b="0" baseline="0" dirty="0"/>
          </a:p>
          <a:p>
            <a:pPr algn="ctr"/>
            <a:endParaRPr lang="en-US" b="0" baseline="0" dirty="0"/>
          </a:p>
          <a:p>
            <a:pPr algn="ctr"/>
            <a:endParaRPr lang="en-US" b="0" dirty="0"/>
          </a:p>
        </p:txBody>
      </p:sp>
      <p:sp>
        <p:nvSpPr>
          <p:cNvPr id="4" name="Slide Number Placeholder 3"/>
          <p:cNvSpPr>
            <a:spLocks noGrp="1"/>
          </p:cNvSpPr>
          <p:nvPr>
            <p:ph type="sldNum" sz="quarter" idx="10"/>
          </p:nvPr>
        </p:nvSpPr>
        <p:spPr/>
        <p:txBody>
          <a:bodyPr/>
          <a:lstStyle/>
          <a:p>
            <a:fld id="{73092A3A-70C3-4EA7-9E00-C964F643B096}" type="slidenum">
              <a:rPr lang="en-US" smtClean="0"/>
              <a:t>4</a:t>
            </a:fld>
            <a:endParaRPr lang="en-US"/>
          </a:p>
        </p:txBody>
      </p:sp>
    </p:spTree>
    <p:extLst>
      <p:ext uri="{BB962C8B-B14F-4D97-AF65-F5344CB8AC3E}">
        <p14:creationId xmlns:p14="http://schemas.microsoft.com/office/powerpoint/2010/main" val="2817655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36 in CSE</a:t>
            </a:r>
          </a:p>
          <a:p>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31</a:t>
            </a:fld>
            <a:endParaRPr lang="en-US"/>
          </a:p>
        </p:txBody>
      </p:sp>
    </p:spTree>
    <p:extLst>
      <p:ext uri="{BB962C8B-B14F-4D97-AF65-F5344CB8AC3E}">
        <p14:creationId xmlns:p14="http://schemas.microsoft.com/office/powerpoint/2010/main" val="2291579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32 in CSE</a:t>
            </a:r>
          </a:p>
          <a:p>
            <a:endParaRPr lang="en-US" b="1" dirty="0"/>
          </a:p>
          <a:p>
            <a:r>
              <a:rPr lang="en-US" b="1" dirty="0"/>
              <a:t>PENDING</a:t>
            </a:r>
            <a:r>
              <a:rPr lang="en-US" b="1" baseline="0" dirty="0"/>
              <a:t> ITEM: Would like to insert an insurance story or TC prospect fact here.</a:t>
            </a:r>
            <a:endParaRPr lang="en-US" b="1" dirty="0"/>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32</a:t>
            </a:fld>
            <a:endParaRPr lang="en-US"/>
          </a:p>
        </p:txBody>
      </p:sp>
    </p:spTree>
    <p:extLst>
      <p:ext uri="{BB962C8B-B14F-4D97-AF65-F5344CB8AC3E}">
        <p14:creationId xmlns:p14="http://schemas.microsoft.com/office/powerpoint/2010/main" val="3765499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33 in CSE</a:t>
            </a:r>
          </a:p>
          <a:p>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Have you ever sat down with someone who really listened</a:t>
            </a:r>
            <a:r>
              <a:rPr lang="en-US" sz="1200" b="1" i="0" kern="1200" baseline="0" dirty="0">
                <a:solidFill>
                  <a:schemeClr val="tx1"/>
                </a:solidFill>
                <a:effectLst/>
                <a:latin typeface="+mn-lt"/>
                <a:ea typeface="+mn-ea"/>
                <a:cs typeface="+mn-cs"/>
              </a:rPr>
              <a:t> to you? It’s rare! And it stands out.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baseline="0" dirty="0">
                <a:solidFill>
                  <a:schemeClr val="tx1"/>
                </a:solidFill>
                <a:effectLst/>
                <a:latin typeface="+mn-lt"/>
                <a:ea typeface="+mn-ea"/>
                <a:cs typeface="+mn-cs"/>
              </a:rPr>
              <a:t>Listening Facts:</a:t>
            </a:r>
            <a:br>
              <a:rPr lang="en-US" sz="1200" b="0" i="0" kern="1200" baseline="0" dirty="0">
                <a:solidFill>
                  <a:schemeClr val="tx1"/>
                </a:solidFill>
                <a:effectLst/>
                <a:latin typeface="+mn-lt"/>
                <a:ea typeface="+mn-ea"/>
                <a:cs typeface="+mn-cs"/>
              </a:rPr>
            </a:b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baseline="0" dirty="0">
                <a:solidFill>
                  <a:schemeClr val="tx1"/>
                </a:solidFill>
                <a:effectLst/>
                <a:latin typeface="+mn-lt"/>
                <a:ea typeface="+mn-ea"/>
                <a:cs typeface="+mn-cs"/>
              </a:rPr>
              <a:t>The sender = sends message and clarifies</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baseline="0" dirty="0">
                <a:solidFill>
                  <a:schemeClr val="tx1"/>
                </a:solidFill>
                <a:effectLst/>
                <a:latin typeface="+mn-lt"/>
                <a:ea typeface="+mn-ea"/>
                <a:cs typeface="+mn-cs"/>
              </a:rPr>
              <a:t>The receiver = hears and responds and confirms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Listening Bad Habits: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Interruption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Jumping to Conclusion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Making Up Mind In</a:t>
            </a:r>
            <a:r>
              <a:rPr lang="en-US" sz="1200" b="0" i="0" kern="1200" baseline="0" dirty="0">
                <a:solidFill>
                  <a:schemeClr val="tx1"/>
                </a:solidFill>
                <a:effectLst/>
                <a:latin typeface="+mn-lt"/>
                <a:ea typeface="+mn-ea"/>
                <a:cs typeface="+mn-cs"/>
              </a:rPr>
              <a:t> Advance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Impatient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Losing Temper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Thinking of Reply In Advance</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mn-lt"/>
                <a:ea typeface="+mn-ea"/>
                <a:cs typeface="+mn-cs"/>
              </a:rPr>
              <a:t>The average person speaks about</a:t>
            </a:r>
            <a:r>
              <a:rPr lang="en-US" sz="1200" b="0" i="0" kern="1200" baseline="0" dirty="0">
                <a:solidFill>
                  <a:schemeClr val="tx1"/>
                </a:solidFill>
                <a:effectLst/>
                <a:latin typeface="+mn-lt"/>
                <a:ea typeface="+mn-ea"/>
                <a:cs typeface="+mn-cs"/>
              </a:rPr>
              <a:t> a rate of 150 words per minute.. We hear about 1,000 words per minute.. What happens with that extra time? The mind wanders.. And some people are not good listeners. Stay focused!</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baseline="0" dirty="0">
                <a:solidFill>
                  <a:schemeClr val="tx1"/>
                </a:solidFill>
                <a:effectLst/>
                <a:latin typeface="+mn-lt"/>
                <a:ea typeface="+mn-ea"/>
                <a:cs typeface="+mn-cs"/>
              </a:rPr>
              <a:t>(Source: </a:t>
            </a:r>
            <a:r>
              <a:rPr lang="en-US" sz="1200" b="0" i="0" kern="1200" baseline="0" dirty="0" err="1">
                <a:solidFill>
                  <a:schemeClr val="tx1"/>
                </a:solidFill>
                <a:effectLst/>
                <a:latin typeface="+mn-lt"/>
                <a:ea typeface="+mn-ea"/>
                <a:cs typeface="+mn-cs"/>
              </a:rPr>
              <a:t>Cortland.Edu</a:t>
            </a:r>
            <a:r>
              <a:rPr lang="en-US" sz="1200" b="0" i="0"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baseline="0" dirty="0">
                <a:solidFill>
                  <a:srgbClr val="FF0000"/>
                </a:solidFill>
                <a:effectLst/>
                <a:latin typeface="+mn-lt"/>
                <a:ea typeface="+mn-ea"/>
                <a:cs typeface="+mn-cs"/>
              </a:rPr>
              <a:t>OPTIONAL EXERCISE: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Practice listening. Have someone tell an insurance agency story – good marketing, how they prospect in their agency.. About two minutes. No interruptions. No questions. How many people still had their mind wander? How many people were still thinking of what page is next? Flipping through book? Peeking at cell phone? Listening is hard.. It’s an art. And CRITICAL!</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b="0" i="0" kern="1200" baseline="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33</a:t>
            </a:fld>
            <a:endParaRPr lang="en-US"/>
          </a:p>
        </p:txBody>
      </p:sp>
    </p:spTree>
    <p:extLst>
      <p:ext uri="{BB962C8B-B14F-4D97-AF65-F5344CB8AC3E}">
        <p14:creationId xmlns:p14="http://schemas.microsoft.com/office/powerpoint/2010/main" val="3364436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33-34 in CSE</a:t>
            </a:r>
          </a:p>
          <a:p>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Insurance agencies have long been aware that involvement in their community’s causes and events is good business practice.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Places to get</a:t>
            </a:r>
            <a:r>
              <a:rPr lang="en-US" sz="1200" b="1" i="0" kern="1200" baseline="0" dirty="0">
                <a:solidFill>
                  <a:schemeClr val="tx1"/>
                </a:solidFill>
                <a:effectLst/>
                <a:latin typeface="+mn-lt"/>
                <a:ea typeface="+mn-ea"/>
                <a:cs typeface="+mn-cs"/>
              </a:rPr>
              <a:t> involved:</a:t>
            </a:r>
            <a:br>
              <a:rPr lang="en-US" sz="1200" b="1" i="0" kern="1200" baseline="0" dirty="0">
                <a:solidFill>
                  <a:schemeClr val="tx1"/>
                </a:solidFill>
                <a:effectLst/>
                <a:latin typeface="+mn-lt"/>
                <a:ea typeface="+mn-ea"/>
                <a:cs typeface="+mn-cs"/>
              </a:rPr>
            </a:br>
            <a:endParaRPr lang="en-US" sz="1200" b="1"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Public libraries. They establish a sense of place in a community. They are anchor institutions that, in times of disaster and economic struggle, are the heart of their communities.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Houses of worship.</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Hospitals.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Schools (tutoring, mentoring, coaching).</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Chambers of Commerce, Rotary, Lions, other service organizations.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br>
              <a:rPr lang="en-US" dirty="0"/>
            </a:b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34</a:t>
            </a:fld>
            <a:endParaRPr lang="en-US"/>
          </a:p>
        </p:txBody>
      </p:sp>
    </p:spTree>
    <p:extLst>
      <p:ext uri="{BB962C8B-B14F-4D97-AF65-F5344CB8AC3E}">
        <p14:creationId xmlns:p14="http://schemas.microsoft.com/office/powerpoint/2010/main" val="3494519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34 in CSE</a:t>
            </a:r>
          </a:p>
          <a:p>
            <a:endParaRPr lang="en-US" b="1" dirty="0"/>
          </a:p>
          <a:p>
            <a:pPr marL="285750" indent="-285750">
              <a:buFont typeface="Arial" panose="020B0604020202020204" pitchFamily="34" charset="0"/>
              <a:buChar char="•"/>
            </a:pPr>
            <a:r>
              <a:rPr lang="en-US" dirty="0"/>
              <a:t>Post your involvement in community causes and events </a:t>
            </a:r>
            <a:r>
              <a:rPr lang="en-US" b="1" dirty="0"/>
              <a:t>but not in a self-promotional way - more celebratory way</a:t>
            </a:r>
            <a:br>
              <a:rPr lang="en-US" b="1" dirty="0"/>
            </a:br>
            <a:endParaRPr lang="en-US" b="1" dirty="0"/>
          </a:p>
          <a:p>
            <a:pPr marL="285750" indent="-285750">
              <a:buFont typeface="Arial" panose="020B0604020202020204" pitchFamily="34" charset="0"/>
              <a:buChar char="•"/>
            </a:pPr>
            <a:r>
              <a:rPr lang="en-US" dirty="0"/>
              <a:t>Write down your company’s success stories: </a:t>
            </a:r>
            <a:r>
              <a:rPr lang="en-US" b="1" dirty="0"/>
              <a:t>discounts found for clients, smart deals structured, problems solved. Post on your web and then write posts in social media that link to the stories on your site. Use the success stories in your email newsletter.</a:t>
            </a:r>
            <a:br>
              <a:rPr lang="en-US" b="1" dirty="0"/>
            </a:br>
            <a:endParaRPr lang="en-US" b="1" dirty="0"/>
          </a:p>
          <a:p>
            <a:pPr marL="285750" indent="-285750">
              <a:buFont typeface="Arial" panose="020B0604020202020204" pitchFamily="34" charset="0"/>
              <a:buChar char="•"/>
            </a:pPr>
            <a:r>
              <a:rPr lang="en-US" dirty="0"/>
              <a:t>Target your newsletter: </a:t>
            </a:r>
            <a:r>
              <a:rPr lang="en-US" b="1" dirty="0"/>
              <a:t>It’s a measurable, cost-effective way to grow client accounts. Send success stories on certain topics to clients who are likely to be interested in those topics. </a:t>
            </a:r>
            <a:br>
              <a:rPr lang="en-US" dirty="0"/>
            </a:br>
            <a:endParaRPr lang="en-US" dirty="0"/>
          </a:p>
          <a:p>
            <a:pPr marL="285750" indent="-285750">
              <a:buFont typeface="Arial" panose="020B0604020202020204" pitchFamily="34" charset="0"/>
              <a:buChar char="•"/>
            </a:pPr>
            <a:r>
              <a:rPr lang="en-US" dirty="0"/>
              <a:t>Write down the questions your customers ask.</a:t>
            </a:r>
            <a:r>
              <a:rPr lang="en-US" b="1" dirty="0"/>
              <a:t> Post a snippet on social media and a link to the full answer on your blog. This makes you part of the education economy, where people want information, not a hard sell.</a:t>
            </a:r>
          </a:p>
          <a:p>
            <a:endParaRPr lang="en-US" b="1" dirty="0"/>
          </a:p>
          <a:p>
            <a:r>
              <a:rPr lang="en-US" b="1" dirty="0"/>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Email marketing is good for your business. $44-back-for-every-$1-spent kind of good.</a:t>
            </a:r>
            <a:r>
              <a:rPr lang="en-US" baseline="0" dirty="0"/>
              <a:t> (Source: </a:t>
            </a:r>
            <a:r>
              <a:rPr lang="en-US" i="0" dirty="0"/>
              <a:t>Direct Marketing Association 2013 Statistical Fact Book.)</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i="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a:t>Email systems: Constant Contact can help you be a marketer. Templates, tracking, content management.  There are others out there…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i="0" dirty="0"/>
          </a:p>
          <a:p>
            <a:pPr marL="0" marR="0" indent="0" algn="l" defTabSz="914400" rtl="0" eaLnBrk="1" fontAlgn="auto" latinLnBrk="0" hangingPunct="1">
              <a:lnSpc>
                <a:spcPct val="100000"/>
              </a:lnSpc>
              <a:spcBef>
                <a:spcPts val="0"/>
              </a:spcBef>
              <a:spcAft>
                <a:spcPts val="0"/>
              </a:spcAft>
              <a:buClrTx/>
              <a:buSzTx/>
              <a:buFont typeface="+mj-lt"/>
              <a:buNone/>
              <a:tabLst/>
              <a:defRPr/>
            </a:pPr>
            <a:br>
              <a:rPr lang="en-US" dirty="0"/>
            </a:b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35</a:t>
            </a:fld>
            <a:endParaRPr lang="en-US"/>
          </a:p>
        </p:txBody>
      </p:sp>
    </p:spTree>
    <p:extLst>
      <p:ext uri="{BB962C8B-B14F-4D97-AF65-F5344CB8AC3E}">
        <p14:creationId xmlns:p14="http://schemas.microsoft.com/office/powerpoint/2010/main" val="3124201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34 in CSE</a:t>
            </a:r>
          </a:p>
          <a:p>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i="0" dirty="0"/>
          </a:p>
          <a:p>
            <a:pPr marL="0" marR="0" indent="0" algn="l" defTabSz="914400" rtl="0" eaLnBrk="1" fontAlgn="auto" latinLnBrk="0" hangingPunct="1">
              <a:lnSpc>
                <a:spcPct val="100000"/>
              </a:lnSpc>
              <a:spcBef>
                <a:spcPts val="0"/>
              </a:spcBef>
              <a:spcAft>
                <a:spcPts val="0"/>
              </a:spcAft>
              <a:buClrTx/>
              <a:buSzTx/>
              <a:buFont typeface="+mj-lt"/>
              <a:buNone/>
              <a:tabLst/>
              <a:defRPr/>
            </a:pPr>
            <a:br>
              <a:rPr lang="en-US" dirty="0"/>
            </a:b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36</a:t>
            </a:fld>
            <a:endParaRPr lang="en-US"/>
          </a:p>
        </p:txBody>
      </p:sp>
    </p:spTree>
    <p:extLst>
      <p:ext uri="{BB962C8B-B14F-4D97-AF65-F5344CB8AC3E}">
        <p14:creationId xmlns:p14="http://schemas.microsoft.com/office/powerpoint/2010/main" val="2817575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35 in CSE</a:t>
            </a:r>
          </a:p>
          <a:p>
            <a:endParaRPr lang="en-US" b="1" dirty="0"/>
          </a:p>
          <a:p>
            <a:r>
              <a:rPr lang="en-US" b="1" dirty="0"/>
              <a:t>More About </a:t>
            </a:r>
            <a:r>
              <a:rPr lang="en-US" b="1" dirty="0" err="1"/>
              <a:t>Talkwalker</a:t>
            </a:r>
            <a:br>
              <a:rPr lang="en-US" b="1" dirty="0"/>
            </a:br>
            <a:endParaRPr lang="en-US" b="1" dirty="0"/>
          </a:p>
          <a:p>
            <a:r>
              <a:rPr lang="en-US" sz="1200" b="0" i="0" kern="1200" dirty="0" err="1">
                <a:solidFill>
                  <a:schemeClr val="tx1"/>
                </a:solidFill>
                <a:effectLst/>
                <a:latin typeface="+mn-lt"/>
                <a:ea typeface="+mn-ea"/>
                <a:cs typeface="+mn-cs"/>
              </a:rPr>
              <a:t>Talkwalker</a:t>
            </a:r>
            <a:r>
              <a:rPr lang="en-US" sz="1200" b="0" i="0" kern="1200" dirty="0">
                <a:solidFill>
                  <a:schemeClr val="tx1"/>
                </a:solidFill>
                <a:effectLst/>
                <a:latin typeface="+mn-lt"/>
                <a:ea typeface="+mn-ea"/>
                <a:cs typeface="+mn-cs"/>
              </a:rPr>
              <a:t> is one of the world’s leading social data intelligence companies. The company has over 60 employees from over 20 countries speaking 19 different languages. Its 1500 servers process posts and articles from 150 million websites every day. </a:t>
            </a:r>
            <a:r>
              <a:rPr lang="en-US" sz="1200" b="0" i="0" kern="1200" dirty="0" err="1">
                <a:solidFill>
                  <a:schemeClr val="tx1"/>
                </a:solidFill>
                <a:effectLst/>
                <a:latin typeface="+mn-lt"/>
                <a:ea typeface="+mn-ea"/>
                <a:cs typeface="+mn-cs"/>
              </a:rPr>
              <a:t>Talkwalker’s</a:t>
            </a:r>
            <a:r>
              <a:rPr lang="en-US" sz="1200" b="0" i="0" kern="1200" dirty="0">
                <a:solidFill>
                  <a:schemeClr val="tx1"/>
                </a:solidFill>
                <a:effectLst/>
                <a:latin typeface="+mn-lt"/>
                <a:ea typeface="+mn-ea"/>
                <a:cs typeface="+mn-cs"/>
              </a:rPr>
              <a:t> state of the art social data intelligence platform monitors and analyzes online conversations on social networks, news websites, blogs, forums and more, in 187 languages.</a:t>
            </a:r>
            <a:br>
              <a:rPr lang="en-US" dirty="0"/>
            </a:br>
            <a:br>
              <a:rPr lang="en-US" dirty="0"/>
            </a:br>
            <a:r>
              <a:rPr lang="en-US" sz="1200" b="0" i="0" kern="1200" dirty="0" err="1">
                <a:solidFill>
                  <a:schemeClr val="tx1"/>
                </a:solidFill>
                <a:effectLst/>
                <a:latin typeface="+mn-lt"/>
                <a:ea typeface="+mn-ea"/>
                <a:cs typeface="+mn-cs"/>
              </a:rPr>
              <a:t>Talkwalker’s</a:t>
            </a:r>
            <a:r>
              <a:rPr lang="en-US" sz="1200" b="0" i="0" kern="1200" dirty="0">
                <a:solidFill>
                  <a:schemeClr val="tx1"/>
                </a:solidFill>
                <a:effectLst/>
                <a:latin typeface="+mn-lt"/>
                <a:ea typeface="+mn-ea"/>
                <a:cs typeface="+mn-cs"/>
              </a:rPr>
              <a:t> unique social data intelligence software was selected to be part of the </a:t>
            </a:r>
            <a:r>
              <a:rPr lang="en-US" sz="1200" b="0" i="0" u="none" strike="noStrike" kern="1200" dirty="0">
                <a:solidFill>
                  <a:schemeClr val="tx1"/>
                </a:solidFill>
                <a:effectLst/>
                <a:latin typeface="+mn-lt"/>
                <a:ea typeface="+mn-ea"/>
                <a:cs typeface="+mn-cs"/>
                <a:hlinkClick r:id="rId3"/>
              </a:rPr>
              <a:t>Twitter Certified Product Program</a:t>
            </a:r>
            <a:r>
              <a:rPr lang="en-US" sz="1200" b="0" i="0" kern="1200" dirty="0">
                <a:solidFill>
                  <a:schemeClr val="tx1"/>
                </a:solidFill>
                <a:effectLst/>
                <a:latin typeface="+mn-lt"/>
                <a:ea typeface="+mn-ea"/>
                <a:cs typeface="+mn-cs"/>
              </a:rPr>
              <a:t> in 2014.  Listen in real time. This is help with social media monitoring, plus more.</a:t>
            </a:r>
          </a:p>
          <a:p>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mn-lt"/>
                <a:ea typeface="+mn-ea"/>
                <a:cs typeface="+mn-cs"/>
              </a:rPr>
              <a:t>Web</a:t>
            </a:r>
            <a:r>
              <a:rPr lang="en-US" sz="1200" b="0" i="0" kern="1200" baseline="0" dirty="0">
                <a:solidFill>
                  <a:schemeClr val="tx1"/>
                </a:solidFill>
                <a:effectLst/>
                <a:latin typeface="+mn-lt"/>
                <a:ea typeface="+mn-ea"/>
                <a:cs typeface="+mn-cs"/>
              </a:rPr>
              <a:t> Page = www.talkwalker.com</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37</a:t>
            </a:fld>
            <a:endParaRPr lang="en-US"/>
          </a:p>
        </p:txBody>
      </p:sp>
    </p:spTree>
    <p:extLst>
      <p:ext uri="{BB962C8B-B14F-4D97-AF65-F5344CB8AC3E}">
        <p14:creationId xmlns:p14="http://schemas.microsoft.com/office/powerpoint/2010/main" val="3662743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37 in CSE</a:t>
            </a:r>
          </a:p>
          <a:p>
            <a:endParaRPr lang="en-US" b="1" dirty="0"/>
          </a:p>
          <a:p>
            <a:r>
              <a:rPr lang="en-US" b="0" dirty="0"/>
              <a:t>Now that you have all this, organize</a:t>
            </a:r>
            <a:r>
              <a:rPr lang="en-US" b="0" baseline="0" dirty="0"/>
              <a:t> yourself. Trusted Choice offers a sample editorial calendar.</a:t>
            </a:r>
            <a:endParaRPr lang="en-US" b="0" dirty="0"/>
          </a:p>
          <a:p>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a:t>The image is above is a screen shot from the Excel document.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Organize</a:t>
            </a:r>
            <a:r>
              <a:rPr lang="en-US" baseline="0" dirty="0"/>
              <a:t> by date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Current Event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To Do List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Web Page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Agency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Twitter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Facebook</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Pinterest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Linked In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Change to make it work for your agency! This Excel document is available online for downloading.</a:t>
            </a: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br>
              <a:rPr lang="en-US" dirty="0"/>
            </a:b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38</a:t>
            </a:fld>
            <a:endParaRPr lang="en-US"/>
          </a:p>
        </p:txBody>
      </p:sp>
    </p:spTree>
    <p:extLst>
      <p:ext uri="{BB962C8B-B14F-4D97-AF65-F5344CB8AC3E}">
        <p14:creationId xmlns:p14="http://schemas.microsoft.com/office/powerpoint/2010/main" val="2425659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RELATED</a:t>
            </a:r>
            <a:r>
              <a:rPr lang="en-US" b="1" baseline="0" dirty="0"/>
              <a:t> RESOURCE:</a:t>
            </a:r>
          </a:p>
          <a:p>
            <a:endParaRPr lang="en-US" b="1" baseline="0" dirty="0"/>
          </a:p>
          <a:p>
            <a:r>
              <a:rPr lang="en-US" b="1" baseline="0" dirty="0"/>
              <a:t>IIABA’s Agents Council for Technology (ACT) offers a multitude of resources:</a:t>
            </a:r>
            <a:br>
              <a:rPr lang="en-US" b="1" baseline="0" dirty="0"/>
            </a:br>
            <a:r>
              <a:rPr lang="en-US" b="1" baseline="0" dirty="0"/>
              <a:t> </a:t>
            </a:r>
          </a:p>
          <a:p>
            <a:pPr marL="171450" indent="-171450">
              <a:buFontTx/>
              <a:buChar char="-"/>
            </a:pPr>
            <a:r>
              <a:rPr lang="en-US" b="0" i="0" baseline="0" dirty="0"/>
              <a:t>Websites and Social Media</a:t>
            </a:r>
          </a:p>
          <a:p>
            <a:pPr marL="171450" indent="-171450">
              <a:buFontTx/>
              <a:buChar char="-"/>
            </a:pPr>
            <a:r>
              <a:rPr lang="en-US" b="0" i="0" baseline="0" dirty="0"/>
              <a:t>Sales and Marketing</a:t>
            </a:r>
          </a:p>
          <a:p>
            <a:pPr marL="171450" indent="-171450">
              <a:buFontTx/>
              <a:buChar char="-"/>
            </a:pPr>
            <a:r>
              <a:rPr lang="en-US" b="0" i="0" baseline="0" dirty="0"/>
              <a:t>Disaster Planning</a:t>
            </a:r>
          </a:p>
          <a:p>
            <a:pPr marL="171450" indent="-171450">
              <a:buFontTx/>
              <a:buChar char="-"/>
            </a:pPr>
            <a:r>
              <a:rPr lang="en-US" b="0" i="0" baseline="0" dirty="0"/>
              <a:t>Security and Privacy </a:t>
            </a:r>
          </a:p>
          <a:p>
            <a:pPr marL="171450" indent="-171450">
              <a:buFontTx/>
              <a:buChar char="-"/>
            </a:pPr>
            <a:r>
              <a:rPr lang="en-US" b="0" i="0" baseline="0" dirty="0"/>
              <a:t>Strategic Future Trends</a:t>
            </a:r>
          </a:p>
          <a:p>
            <a:pPr marL="171450" indent="-171450">
              <a:buFontTx/>
              <a:buChar char="-"/>
            </a:pPr>
            <a:r>
              <a:rPr lang="en-US" b="0" i="0" baseline="0" dirty="0"/>
              <a:t>Changing Nature of Risk</a:t>
            </a:r>
            <a:endParaRPr lang="en-US" b="0" i="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a:t>Web: www.independentagent.com/act</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a:t>For</a:t>
            </a:r>
            <a:r>
              <a:rPr lang="en-US" baseline="0" dirty="0"/>
              <a:t> more information – contact Ron Berg (Ron.Berg@iiaba.net) or Whitnee Dillard (Whitnee.Dillard@iiaba.net)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ACTIVE LINK: </a:t>
            </a:r>
            <a:r>
              <a:rPr lang="en-US" dirty="0"/>
              <a:t>The picture above</a:t>
            </a:r>
            <a:r>
              <a:rPr lang="en-US" baseline="0" dirty="0"/>
              <a:t> is hyperlinked to ACT page.</a:t>
            </a:r>
            <a:br>
              <a:rPr lang="en-US" dirty="0"/>
            </a:b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39</a:t>
            </a:fld>
            <a:endParaRPr lang="en-US"/>
          </a:p>
        </p:txBody>
      </p:sp>
    </p:spTree>
    <p:extLst>
      <p:ext uri="{BB962C8B-B14F-4D97-AF65-F5344CB8AC3E}">
        <p14:creationId xmlns:p14="http://schemas.microsoft.com/office/powerpoint/2010/main" val="17988188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39 in CSE</a:t>
            </a:r>
          </a:p>
          <a:p>
            <a:endParaRPr lang="en-US" b="1" dirty="0"/>
          </a:p>
          <a:p>
            <a:r>
              <a:rPr lang="en-US" dirty="0"/>
              <a:t>Are you serving your both</a:t>
            </a:r>
            <a:r>
              <a:rPr lang="en-US" baseline="0" dirty="0"/>
              <a:t> your existing and new </a:t>
            </a:r>
            <a:r>
              <a:rPr lang="en-US" dirty="0"/>
              <a:t>customers?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br>
              <a:rPr lang="en-US" dirty="0"/>
            </a:b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40</a:t>
            </a:fld>
            <a:endParaRPr lang="en-US"/>
          </a:p>
        </p:txBody>
      </p:sp>
    </p:spTree>
    <p:extLst>
      <p:ext uri="{BB962C8B-B14F-4D97-AF65-F5344CB8AC3E}">
        <p14:creationId xmlns:p14="http://schemas.microsoft.com/office/powerpoint/2010/main" val="246672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7 in CSE</a:t>
            </a:r>
          </a:p>
          <a:p>
            <a:endParaRPr lang="en-US" b="1" dirty="0"/>
          </a:p>
          <a:p>
            <a:r>
              <a:rPr lang="en-US" b="1" dirty="0">
                <a:solidFill>
                  <a:srgbClr val="00B0F0"/>
                </a:solidFill>
              </a:rPr>
              <a:t>YOUR CUSTOMER CONNECTIONS</a:t>
            </a:r>
          </a:p>
          <a:p>
            <a:endParaRPr lang="en-US" b="1" dirty="0"/>
          </a:p>
          <a:p>
            <a:r>
              <a:rPr lang="en-US" b="1" dirty="0"/>
              <a:t>Traditional</a:t>
            </a:r>
            <a:r>
              <a:rPr lang="en-US" b="1" baseline="0" dirty="0"/>
              <a:t> Marketing.</a:t>
            </a:r>
          </a:p>
          <a:p>
            <a:r>
              <a:rPr lang="en-US" b="0" baseline="0" dirty="0"/>
              <a:t>Much of it is still effective and works. Recognizable. Been around forever. Product or services marketing to the point to consumers.</a:t>
            </a:r>
          </a:p>
          <a:p>
            <a:endParaRPr lang="en-US" b="1" baseline="0" dirty="0"/>
          </a:p>
          <a:p>
            <a:pPr marL="171450" indent="-171450">
              <a:buFont typeface="Arial" panose="020B0604020202020204" pitchFamily="34" charset="0"/>
              <a:buChar char="•"/>
            </a:pPr>
            <a:r>
              <a:rPr lang="en-US" b="0" baseline="0" dirty="0"/>
              <a:t>TV ads and spots = like the </a:t>
            </a:r>
            <a:r>
              <a:rPr lang="en-US" b="0" baseline="0" dirty="0" err="1"/>
              <a:t>Superbowl</a:t>
            </a:r>
            <a:r>
              <a:rPr lang="en-US" b="0" baseline="0" dirty="0"/>
              <a:t> or ongoing campaigns</a:t>
            </a:r>
          </a:p>
          <a:p>
            <a:pPr marL="628650" lvl="1" indent="-171450">
              <a:buFont typeface="Arial" panose="020B0604020202020204" pitchFamily="34" charset="0"/>
              <a:buChar char="•"/>
            </a:pPr>
            <a:r>
              <a:rPr lang="en-US" b="0" baseline="0" dirty="0"/>
              <a:t>Some are catchy and end of with their own life – Nike’s “Just Do It” or McDonald’s “You Deserve a Break Today” or even parts of an ad catch on “Can You Hear Me Now?” but it takes getting that message out to the masses </a:t>
            </a:r>
          </a:p>
          <a:p>
            <a:pPr marL="171450" lvl="0" indent="-171450">
              <a:buFont typeface="Arial" panose="020B0604020202020204" pitchFamily="34" charset="0"/>
              <a:buChar char="•"/>
            </a:pPr>
            <a:r>
              <a:rPr lang="en-US" b="0" baseline="0" dirty="0"/>
              <a:t>Print marketing = telephone book, that’s gone the way of the dinosaurs; postcards, leaving flyers at your local businesses</a:t>
            </a:r>
          </a:p>
          <a:p>
            <a:pPr marL="171450" indent="-171450">
              <a:buFont typeface="Arial" panose="020B0604020202020204" pitchFamily="34" charset="0"/>
              <a:buChar char="•"/>
            </a:pPr>
            <a:r>
              <a:rPr lang="en-US" b="0" baseline="0" dirty="0"/>
              <a:t>Direct mail</a:t>
            </a:r>
          </a:p>
          <a:p>
            <a:pPr marL="171450" indent="-171450">
              <a:buFont typeface="Arial" panose="020B0604020202020204" pitchFamily="34" charset="0"/>
              <a:buChar char="•"/>
            </a:pPr>
            <a:r>
              <a:rPr lang="en-US" b="0" baseline="0" dirty="0"/>
              <a:t>Telemarketing = cold calls, buying lists</a:t>
            </a:r>
          </a:p>
          <a:p>
            <a:pPr marL="171450" indent="-171450">
              <a:buFont typeface="Arial" panose="020B0604020202020204" pitchFamily="34" charset="0"/>
              <a:buChar char="•"/>
            </a:pPr>
            <a:r>
              <a:rPr lang="en-US" b="0" baseline="0" dirty="0"/>
              <a:t>Radio ads</a:t>
            </a:r>
          </a:p>
          <a:p>
            <a:pPr marL="171450" indent="-171450">
              <a:buFont typeface="Arial" panose="020B0604020202020204" pitchFamily="34" charset="0"/>
              <a:buChar char="•"/>
            </a:pPr>
            <a:r>
              <a:rPr lang="en-US" b="0" baseline="0" dirty="0"/>
              <a:t>Referrals</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0" baseline="0" dirty="0"/>
              <a:t>Can be expensive. It’s only way one (other than telemarketing.) Holds attention for a short period of time.</a:t>
            </a:r>
          </a:p>
          <a:p>
            <a:endParaRPr lang="en-US" b="1" baseline="0" dirty="0"/>
          </a:p>
          <a:p>
            <a:r>
              <a:rPr lang="en-US" b="1" baseline="0" dirty="0"/>
              <a:t>New Marketing</a:t>
            </a:r>
          </a:p>
          <a:p>
            <a:r>
              <a:rPr lang="en-US" b="0" baseline="0" dirty="0"/>
              <a:t>Evolving. Often multi-directional. You want people to be interested in “you” before buying.</a:t>
            </a:r>
          </a:p>
          <a:p>
            <a:endParaRPr lang="en-US" b="0" baseline="0" dirty="0"/>
          </a:p>
          <a:p>
            <a:pPr marL="171450" indent="-171450">
              <a:buFont typeface="Arial" panose="020B0604020202020204" pitchFamily="34" charset="0"/>
              <a:buChar char="•"/>
            </a:pPr>
            <a:r>
              <a:rPr lang="en-US" b="0" baseline="0" dirty="0"/>
              <a:t>Interact – much of this is social media and ties in multi-directional conversations.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Social Networks (Facebook, Twitter, Snapchat, LinkedIn, Instagram, Periscope, </a:t>
            </a:r>
            <a:r>
              <a:rPr lang="en-US" b="0" baseline="0" dirty="0" err="1"/>
              <a:t>Pintrest</a:t>
            </a:r>
            <a:r>
              <a:rPr lang="en-US" b="0" baseline="0" dirty="0"/>
              <a:t>)</a:t>
            </a:r>
          </a:p>
          <a:p>
            <a:pPr marL="171450" indent="-171450">
              <a:buFont typeface="Arial" panose="020B0604020202020204" pitchFamily="34" charset="0"/>
              <a:buChar char="•"/>
            </a:pPr>
            <a:r>
              <a:rPr lang="en-US" b="0" baseline="0" dirty="0"/>
              <a:t>Think of more content marketing – you are giving information, the product is a after-thought </a:t>
            </a:r>
          </a:p>
          <a:p>
            <a:pPr marL="171450" indent="-171450">
              <a:buFont typeface="Arial" panose="020B0604020202020204" pitchFamily="34" charset="0"/>
              <a:buChar char="•"/>
            </a:pPr>
            <a:r>
              <a:rPr lang="en-US" b="0" baseline="0" dirty="0"/>
              <a:t>Websites</a:t>
            </a:r>
          </a:p>
          <a:p>
            <a:pPr marL="171450" indent="-171450">
              <a:buFont typeface="Arial" panose="020B0604020202020204" pitchFamily="34" charset="0"/>
              <a:buChar char="•"/>
            </a:pPr>
            <a:r>
              <a:rPr lang="en-US" b="0" baseline="0" dirty="0"/>
              <a:t>Blogging – Shows personality, opinion. Gravitate to those who we agree with your point of view</a:t>
            </a:r>
          </a:p>
          <a:p>
            <a:pPr marL="171450" indent="-171450">
              <a:buFont typeface="Arial" panose="020B0604020202020204" pitchFamily="34" charset="0"/>
              <a:buChar char="•"/>
            </a:pPr>
            <a:r>
              <a:rPr lang="en-US" b="0" baseline="0" dirty="0"/>
              <a:t>“Going Viral” – can happen on accident and be positive or negative – acts of kindness, acts of stupidity, poor customer service</a:t>
            </a:r>
          </a:p>
          <a:p>
            <a:pPr marL="171450" indent="-171450">
              <a:buFont typeface="Arial" panose="020B0604020202020204" pitchFamily="34" charset="0"/>
              <a:buChar char="•"/>
            </a:pPr>
            <a:endParaRPr lang="en-US" b="0" baseline="0" dirty="0"/>
          </a:p>
          <a:p>
            <a:r>
              <a:rPr lang="en-US" b="0" baseline="0" dirty="0"/>
              <a:t>The best blend is probably a mix of both, but if your agency is not open to incorporating new marketing, you are going to miss out on a large demographic who routinely go online for information and reviews to make purchasing decisions</a:t>
            </a:r>
          </a:p>
          <a:p>
            <a:endParaRPr lang="en-US" b="1" baseline="0" dirty="0"/>
          </a:p>
          <a:p>
            <a:endParaRPr lang="en-US" b="1" baseline="0" dirty="0"/>
          </a:p>
          <a:p>
            <a:endParaRPr lang="en-US" b="1" baseline="0" dirty="0"/>
          </a:p>
          <a:p>
            <a:endParaRPr lang="en-US" b="1" baseline="0" dirty="0"/>
          </a:p>
          <a:p>
            <a:endParaRPr lang="en-US" b="1" baseline="0" dirty="0"/>
          </a:p>
          <a:p>
            <a:endParaRPr lang="en-US" b="1" baseline="0" dirty="0"/>
          </a:p>
          <a:p>
            <a:endParaRPr lang="en-US" b="1" baseline="0" dirty="0"/>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73092A3A-70C3-4EA7-9E00-C964F643B096}" type="slidenum">
              <a:rPr lang="en-US" smtClean="0"/>
              <a:t>5</a:t>
            </a:fld>
            <a:endParaRPr lang="en-US"/>
          </a:p>
        </p:txBody>
      </p:sp>
    </p:spTree>
    <p:extLst>
      <p:ext uri="{BB962C8B-B14F-4D97-AF65-F5344CB8AC3E}">
        <p14:creationId xmlns:p14="http://schemas.microsoft.com/office/powerpoint/2010/main" val="3073790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41-42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Breaking</a:t>
            </a:r>
            <a:r>
              <a:rPr lang="en-US" b="1" baseline="0" dirty="0"/>
              <a:t> down the inquire, listen, communicate and adapt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baseline="0" dirty="0"/>
          </a:p>
          <a:p>
            <a:r>
              <a:rPr lang="en-US" dirty="0"/>
              <a:t>· </a:t>
            </a:r>
            <a:r>
              <a:rPr lang="en-US" sz="1200" b="1" kern="1200" dirty="0">
                <a:solidFill>
                  <a:schemeClr val="tx1"/>
                </a:solidFill>
                <a:effectLst/>
                <a:latin typeface="+mn-lt"/>
                <a:ea typeface="+mn-ea"/>
                <a:cs typeface="+mn-cs"/>
              </a:rPr>
              <a:t>Inquire  </a:t>
            </a:r>
            <a:r>
              <a:rPr lang="en-US" b="1" dirty="0"/>
              <a:t>  </a:t>
            </a:r>
            <a:r>
              <a:rPr lang="en-US" dirty="0"/>
              <a:t>Find out what your customers have on their mind, including things like satisfaction with their most recent sales or service experience with your employees.  Solicit feedback using various method like e-mail communications, online surveys, comments directly on your website, after online inquires, and via notes sent in the mail    Knowing what they want, like and value will help you keep their business.</a:t>
            </a:r>
            <a:br>
              <a:rPr lang="en-US" dirty="0"/>
            </a:br>
            <a:endParaRPr lang="en-US" dirty="0"/>
          </a:p>
          <a:p>
            <a:r>
              <a:rPr lang="en-US" dirty="0"/>
              <a:t>· </a:t>
            </a:r>
            <a:r>
              <a:rPr lang="en-US" sz="1200" b="1" kern="1200" dirty="0">
                <a:solidFill>
                  <a:schemeClr val="tx1"/>
                </a:solidFill>
                <a:effectLst/>
                <a:latin typeface="+mn-lt"/>
                <a:ea typeface="+mn-ea"/>
                <a:cs typeface="+mn-cs"/>
              </a:rPr>
              <a:t>Listen</a:t>
            </a:r>
            <a:r>
              <a:rPr lang="en-US" b="1" dirty="0"/>
              <a:t> </a:t>
            </a:r>
            <a:r>
              <a:rPr lang="en-US" dirty="0"/>
              <a:t>to what customers and others have to say about your agency in survey responses, on social media, feedback forums and in general conversation.  Good or bad, consider providing survey results, social media responses and answers to customer questions in your e-mail newsletter and other communications.</a:t>
            </a:r>
            <a:br>
              <a:rPr lang="en-US" dirty="0"/>
            </a:br>
            <a:endParaRPr lang="en-US" dirty="0"/>
          </a:p>
          <a:p>
            <a:r>
              <a:rPr lang="en-US" dirty="0"/>
              <a:t>· </a:t>
            </a:r>
            <a:r>
              <a:rPr lang="en-US" sz="1200" b="1" kern="1200" dirty="0">
                <a:solidFill>
                  <a:schemeClr val="tx1"/>
                </a:solidFill>
                <a:effectLst/>
                <a:latin typeface="+mn-lt"/>
                <a:ea typeface="+mn-ea"/>
                <a:cs typeface="+mn-cs"/>
              </a:rPr>
              <a:t>Communicate</a:t>
            </a:r>
            <a:r>
              <a:rPr lang="en-US" b="1" dirty="0"/>
              <a:t> </a:t>
            </a:r>
            <a:r>
              <a:rPr lang="en-US" dirty="0"/>
              <a:t>with customers quickly when they contact your business, whether it's a complaint or a compliment. Let them know that you hear them and that you care.   Quickly fix problems and never let a customer walk away feeling like they were not heard or that you minimized their issue.</a:t>
            </a:r>
            <a:br>
              <a:rPr lang="en-US" dirty="0"/>
            </a:br>
            <a:endParaRPr lang="en-US" dirty="0"/>
          </a:p>
          <a:p>
            <a:r>
              <a:rPr lang="en-US" dirty="0"/>
              <a:t>·</a:t>
            </a:r>
            <a:r>
              <a:rPr lang="en-US" baseline="0" dirty="0"/>
              <a:t> </a:t>
            </a:r>
            <a:r>
              <a:rPr lang="en-US" sz="1200" b="1" kern="1200" dirty="0">
                <a:solidFill>
                  <a:schemeClr val="tx1"/>
                </a:solidFill>
                <a:effectLst/>
                <a:latin typeface="+mn-lt"/>
                <a:ea typeface="+mn-ea"/>
                <a:cs typeface="+mn-cs"/>
              </a:rPr>
              <a:t>Adapt</a:t>
            </a:r>
            <a:r>
              <a:rPr lang="en-US" b="1" dirty="0"/>
              <a:t> </a:t>
            </a:r>
            <a:r>
              <a:rPr lang="en-US" dirty="0"/>
              <a:t>your agency operations based on customer feedback to better meet your client’s needs.  Let them know that you heard them, valued their feedback and are creating the customer experience based on what they say they want.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41</a:t>
            </a:fld>
            <a:endParaRPr lang="en-US"/>
          </a:p>
        </p:txBody>
      </p:sp>
    </p:spTree>
    <p:extLst>
      <p:ext uri="{BB962C8B-B14F-4D97-AF65-F5344CB8AC3E}">
        <p14:creationId xmlns:p14="http://schemas.microsoft.com/office/powerpoint/2010/main" val="3759275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u="none" baseline="0" dirty="0"/>
              <a:t>OPTIONAL WORKSHEET – “Care for New Customers” Checklist </a:t>
            </a:r>
            <a:r>
              <a:rPr lang="en-US" b="1" u="none" baseline="0" dirty="0"/>
              <a:t>(Page 74 in CSE)</a:t>
            </a:r>
            <a:br>
              <a:rPr lang="en-US" b="1" u="none" baseline="0" dirty="0"/>
            </a:br>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pPr marL="0" marR="0" indent="0" algn="l" defTabSz="914400" rtl="0" eaLnBrk="1" fontAlgn="auto" latinLnBrk="0" hangingPunct="1">
              <a:lnSpc>
                <a:spcPct val="100000"/>
              </a:lnSpc>
              <a:spcBef>
                <a:spcPts val="0"/>
              </a:spcBef>
              <a:spcAft>
                <a:spcPts val="0"/>
              </a:spcAft>
              <a:buClrTx/>
              <a:buSzTx/>
              <a:buFont typeface="+mj-lt"/>
              <a:buNone/>
              <a:tabLst/>
              <a:defRPr/>
            </a:pPr>
            <a:br>
              <a:rPr lang="en-US" dirty="0"/>
            </a:b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42</a:t>
            </a:fld>
            <a:endParaRPr lang="en-US"/>
          </a:p>
        </p:txBody>
      </p:sp>
    </p:spTree>
    <p:extLst>
      <p:ext uri="{BB962C8B-B14F-4D97-AF65-F5344CB8AC3E}">
        <p14:creationId xmlns:p14="http://schemas.microsoft.com/office/powerpoint/2010/main" val="1182728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44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You have your clients, make sure you keep them! Customer retention</a:t>
            </a:r>
            <a:r>
              <a:rPr lang="en-US" b="1" baseline="0" dirty="0"/>
              <a:t> is critical.</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baseline="0" dirty="0"/>
              <a:t>66% of financial executives said acquiring new customers was the top strategic objective for their loyalty program. (Source: Forrester)</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mn-lt"/>
                <a:ea typeface="+mn-ea"/>
                <a:cs typeface="+mn-cs"/>
              </a:rPr>
              <a:t>Consumers will admit that it is frustrating dealing with a company that does not make it easy to do business with them.</a:t>
            </a:r>
            <a:r>
              <a:rPr lang="en-US" sz="1200" b="0" i="0" kern="1200" baseline="0" dirty="0">
                <a:solidFill>
                  <a:schemeClr val="tx1"/>
                </a:solidFill>
                <a:effectLst/>
                <a:latin typeface="+mn-lt"/>
                <a:ea typeface="+mn-ea"/>
                <a:cs typeface="+mn-cs"/>
              </a:rPr>
              <a:t> Don’t be that.</a:t>
            </a: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mn-lt"/>
                <a:ea typeface="+mn-ea"/>
                <a:cs typeface="+mn-cs"/>
              </a:rPr>
              <a:t>25% of employers have seen an increase in customer loyalty after increasing employee educational requirements (Source: </a:t>
            </a:r>
            <a:r>
              <a:rPr lang="en-US" sz="1200" b="0" i="0" u="none" strike="noStrike" kern="1200" dirty="0">
                <a:solidFill>
                  <a:schemeClr val="tx1"/>
                </a:solidFill>
                <a:effectLst/>
                <a:latin typeface="+mn-lt"/>
                <a:ea typeface="+mn-ea"/>
                <a:cs typeface="+mn-cs"/>
                <a:hlinkClick r:id="rId3"/>
              </a:rPr>
              <a:t>CareerBuilder</a:t>
            </a:r>
            <a:r>
              <a:rPr lang="en-US"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What</a:t>
            </a:r>
            <a:r>
              <a:rPr lang="en-US" sz="1200" b="1" i="0" kern="1200" baseline="0" dirty="0">
                <a:solidFill>
                  <a:schemeClr val="tx1"/>
                </a:solidFill>
                <a:effectLst/>
                <a:latin typeface="+mn-lt"/>
                <a:ea typeface="+mn-ea"/>
                <a:cs typeface="+mn-cs"/>
              </a:rPr>
              <a:t> do other industry’s do for loyalty retention efforts? – It comes down to value added services.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Loyalty programs (restaurants, airlines)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Coupons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Advanced notice on products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Free shipping</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0" i="0" kern="1200" baseline="0" dirty="0">
                <a:solidFill>
                  <a:schemeClr val="tx1"/>
                </a:solidFill>
                <a:effectLst/>
                <a:latin typeface="+mn-lt"/>
                <a:ea typeface="+mn-ea"/>
                <a:cs typeface="+mn-cs"/>
              </a:rPr>
              <a:t>Make a game out of things (contests)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b="1" i="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43</a:t>
            </a:fld>
            <a:endParaRPr lang="en-US"/>
          </a:p>
        </p:txBody>
      </p:sp>
    </p:spTree>
    <p:extLst>
      <p:ext uri="{BB962C8B-B14F-4D97-AF65-F5344CB8AC3E}">
        <p14:creationId xmlns:p14="http://schemas.microsoft.com/office/powerpoint/2010/main" val="31325444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44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dirty="0"/>
              <a:t>KEY POINTS</a:t>
            </a:r>
            <a:br>
              <a:rPr lang="en-US" b="1" dirty="0"/>
            </a:b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A “retention</a:t>
            </a:r>
            <a:r>
              <a:rPr lang="en-US" b="1" baseline="0" dirty="0"/>
              <a:t> department” -- </a:t>
            </a:r>
            <a:r>
              <a:rPr lang="en-US" sz="1200" b="0" i="0" kern="1200" dirty="0">
                <a:solidFill>
                  <a:schemeClr val="tx1"/>
                </a:solidFill>
                <a:effectLst/>
                <a:latin typeface="+mn-lt"/>
                <a:ea typeface="+mn-ea"/>
                <a:cs typeface="+mn-cs"/>
              </a:rPr>
              <a:t>This group would be in charge of insuring that all agency outreach is consistent and that every employee is held accountable for delivering an exceptional experience during every client contact.  They should be creative and set up policies and procedures that ensure everyone is responsible for client retention.   Reward success with small financial incentives if retention rates remain high!</a:t>
            </a: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Regarding the price increase… </a:t>
            </a:r>
            <a:r>
              <a:rPr lang="en-US" sz="1200" b="0" i="0" kern="1200" dirty="0">
                <a:solidFill>
                  <a:schemeClr val="tx1"/>
                </a:solidFill>
                <a:effectLst/>
                <a:latin typeface="+mn-lt"/>
                <a:ea typeface="+mn-ea"/>
                <a:cs typeface="+mn-cs"/>
              </a:rPr>
              <a:t>Give them a call and provide them with all the information that you have about the increase and how it may impact their premiums going forward.  Provide them options that might help offset the increase and be able to explain the impact they their own actions may have had on the increase.  They will respect your honesty and continue to value your advice in the future.  Remember, an unexpected and unexplained premium is one of the biggest incentives for an insured to shop around for new coverage!</a:t>
            </a: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44</a:t>
            </a:fld>
            <a:endParaRPr lang="en-US"/>
          </a:p>
        </p:txBody>
      </p:sp>
    </p:spTree>
    <p:extLst>
      <p:ext uri="{BB962C8B-B14F-4D97-AF65-F5344CB8AC3E}">
        <p14:creationId xmlns:p14="http://schemas.microsoft.com/office/powerpoint/2010/main" val="1908221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45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PENDING</a:t>
            </a:r>
            <a:r>
              <a:rPr lang="en-US" b="1" baseline="0" dirty="0"/>
              <a:t> ITEM:  Do we have any retention facts or social media success stories to share here?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baseline="0" dirty="0"/>
          </a:p>
          <a:p>
            <a:r>
              <a:rPr lang="en-US" b="0" u="none" baseline="0" dirty="0"/>
              <a:t>OPTIONAL WORKSHEET – Retain Customers and Grow Your Book of Business “Things To Think About” </a:t>
            </a:r>
            <a:r>
              <a:rPr lang="en-US" b="1" u="none" baseline="0" dirty="0"/>
              <a:t>(Page 75 in CSE)</a:t>
            </a:r>
            <a:br>
              <a:rPr lang="en-US" b="1" u="none" baseline="0" dirty="0"/>
            </a:br>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45</a:t>
            </a:fld>
            <a:endParaRPr lang="en-US"/>
          </a:p>
        </p:txBody>
      </p:sp>
    </p:spTree>
    <p:extLst>
      <p:ext uri="{BB962C8B-B14F-4D97-AF65-F5344CB8AC3E}">
        <p14:creationId xmlns:p14="http://schemas.microsoft.com/office/powerpoint/2010/main" val="1737394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46-47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83% of B2B or Professional Services buyers’ research online before making a purchase decision.</a:t>
            </a:r>
            <a:r>
              <a:rPr lang="en-US" sz="1200" b="0" i="0" kern="1200" baseline="0" dirty="0">
                <a:solidFill>
                  <a:schemeClr val="tx1"/>
                </a:solidFill>
                <a:effectLst/>
                <a:latin typeface="+mn-lt"/>
                <a:ea typeface="+mn-ea"/>
                <a:cs typeface="+mn-cs"/>
              </a:rPr>
              <a:t> (Source: </a:t>
            </a:r>
            <a:r>
              <a:rPr lang="en-US" sz="1200" b="0" i="1" kern="1200" dirty="0">
                <a:solidFill>
                  <a:schemeClr val="tx1"/>
                </a:solidFill>
                <a:effectLst/>
                <a:latin typeface="+mn-lt"/>
                <a:ea typeface="+mn-ea"/>
                <a:cs typeface="+mn-cs"/>
              </a:rPr>
              <a:t>Source: </a:t>
            </a:r>
            <a:r>
              <a:rPr lang="en-US" sz="1200" b="0" i="0" kern="1200" dirty="0">
                <a:solidFill>
                  <a:schemeClr val="tx1"/>
                </a:solidFill>
                <a:effectLst/>
                <a:latin typeface="+mn-lt"/>
                <a:ea typeface="+mn-ea"/>
                <a:cs typeface="+mn-cs"/>
              </a:rPr>
              <a:t>trovus.co.uk)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1"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More than half of Facebook fans say social media influences their buying decisions and 67% of Twitter followers report the same. (Source: </a:t>
            </a:r>
            <a:r>
              <a:rPr lang="en-US" sz="1200" b="0" i="0" kern="1200" dirty="0" err="1">
                <a:solidFill>
                  <a:schemeClr val="tx1"/>
                </a:solidFill>
                <a:effectLst/>
                <a:latin typeface="+mn-lt"/>
                <a:ea typeface="+mn-ea"/>
                <a:cs typeface="+mn-cs"/>
              </a:rPr>
              <a:t>iModerate</a:t>
            </a:r>
            <a:r>
              <a:rPr lang="en-US"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Of adults under 35 more than half (52%) visit more than two websites before visiting a local business. </a:t>
            </a:r>
            <a:r>
              <a:rPr lang="en-US" sz="1200" b="0" i="0" kern="1200" dirty="0">
                <a:solidFill>
                  <a:schemeClr val="tx1"/>
                </a:solidFill>
                <a:effectLst/>
                <a:latin typeface="+mn-lt"/>
                <a:ea typeface="+mn-ea"/>
                <a:cs typeface="+mn-cs"/>
              </a:rPr>
              <a:t>(Source: Source: marketingmatters.dexone.com, Daniel </a:t>
            </a:r>
            <a:r>
              <a:rPr lang="en-US" sz="1200" b="0" i="0" kern="1200" dirty="0" err="1">
                <a:solidFill>
                  <a:schemeClr val="tx1"/>
                </a:solidFill>
                <a:effectLst/>
                <a:latin typeface="+mn-lt"/>
                <a:ea typeface="+mn-ea"/>
                <a:cs typeface="+mn-cs"/>
              </a:rPr>
              <a:t>Kehrer</a:t>
            </a:r>
            <a:r>
              <a:rPr lang="en-US" sz="1200" b="0" i="0" kern="1200" dirty="0">
                <a:solidFill>
                  <a:schemeClr val="tx1"/>
                </a:solidFill>
                <a:effectLst/>
                <a:latin typeface="+mn-lt"/>
                <a:ea typeface="+mn-ea"/>
                <a:cs typeface="+mn-cs"/>
              </a:rPr>
              <a:t> (2/3/12)</a:t>
            </a:r>
          </a:p>
          <a:p>
            <a:pPr lvl="1"/>
            <a:r>
              <a:rPr lang="en-US" sz="1200" b="0" i="0" kern="1200" dirty="0">
                <a:solidFill>
                  <a:schemeClr val="tx1"/>
                </a:solidFill>
                <a:effectLst/>
                <a:latin typeface="+mn-lt"/>
                <a:ea typeface="+mn-ea"/>
                <a:cs typeface="+mn-cs"/>
              </a:rPr>
              <a:t>63% head to Google</a:t>
            </a:r>
          </a:p>
          <a:p>
            <a:pPr lvl="1"/>
            <a:r>
              <a:rPr lang="en-US" sz="1200" b="0" i="0" kern="1200" dirty="0">
                <a:solidFill>
                  <a:schemeClr val="tx1"/>
                </a:solidFill>
                <a:effectLst/>
                <a:latin typeface="+mn-lt"/>
                <a:ea typeface="+mn-ea"/>
                <a:cs typeface="+mn-cs"/>
              </a:rPr>
              <a:t>24% visit Facebook</a:t>
            </a:r>
          </a:p>
          <a:p>
            <a:pPr lvl="1"/>
            <a:r>
              <a:rPr lang="en-US" sz="1200" b="0" i="0" kern="1200" dirty="0">
                <a:solidFill>
                  <a:schemeClr val="tx1"/>
                </a:solidFill>
                <a:effectLst/>
                <a:latin typeface="+mn-lt"/>
                <a:ea typeface="+mn-ea"/>
                <a:cs typeface="+mn-cs"/>
              </a:rPr>
              <a:t>21% look to site reviews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r>
              <a:rPr lang="en-US" sz="1200" b="1" i="0" kern="1200" dirty="0">
                <a:solidFill>
                  <a:schemeClr val="tx1"/>
                </a:solidFill>
                <a:effectLst/>
                <a:latin typeface="+mn-lt"/>
                <a:ea typeface="+mn-ea"/>
                <a:cs typeface="+mn-cs"/>
              </a:rPr>
              <a:t>Your</a:t>
            </a:r>
            <a:r>
              <a:rPr lang="en-US" sz="1200" b="1" i="0" kern="1200" baseline="0" dirty="0">
                <a:solidFill>
                  <a:schemeClr val="tx1"/>
                </a:solidFill>
                <a:effectLst/>
                <a:latin typeface="+mn-lt"/>
                <a:ea typeface="+mn-ea"/>
                <a:cs typeface="+mn-cs"/>
              </a:rPr>
              <a:t> competitors are already online!! </a:t>
            </a:r>
            <a:r>
              <a:rPr lang="en-US" sz="1200" b="1" i="0" kern="1200" dirty="0">
                <a:solidFill>
                  <a:schemeClr val="tx1"/>
                </a:solidFill>
                <a:effectLst/>
                <a:latin typeface="+mn-lt"/>
                <a:ea typeface="+mn-ea"/>
                <a:cs typeface="+mn-cs"/>
              </a:rPr>
              <a:t>Across all US agency sizes: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Facebook pages have an average of just over 200 Likes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average Twitter account has 440 followers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Respondents in the $2.5MM-$5MM and $5MM-$10MM revenue ranges are the most active in social media (Source: BH Burke &amp; Co., Inc., 2012)</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46</a:t>
            </a:fld>
            <a:endParaRPr lang="en-US"/>
          </a:p>
        </p:txBody>
      </p:sp>
    </p:spTree>
    <p:extLst>
      <p:ext uri="{BB962C8B-B14F-4D97-AF65-F5344CB8AC3E}">
        <p14:creationId xmlns:p14="http://schemas.microsoft.com/office/powerpoint/2010/main" val="12613111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47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CLASS TIP: </a:t>
            </a:r>
            <a:r>
              <a:rPr lang="en-US" b="0" dirty="0"/>
              <a:t>If</a:t>
            </a:r>
            <a:r>
              <a:rPr lang="en-US" b="0" baseline="0" dirty="0"/>
              <a:t> you aren’t the expert on a topic, coverage, and want to find quality research, be sure to visit the Big “I” Virtual University and your state association education department for classes. (VU: www.independentagent.com/vu)</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RELATED</a:t>
            </a:r>
            <a:r>
              <a:rPr lang="en-US" sz="1200" b="1" i="0" kern="1200" baseline="0" dirty="0">
                <a:solidFill>
                  <a:schemeClr val="tx1"/>
                </a:solidFill>
                <a:effectLst/>
                <a:latin typeface="+mn-lt"/>
                <a:ea typeface="+mn-ea"/>
                <a:cs typeface="+mn-cs"/>
              </a:rPr>
              <a:t> RESOURCE: </a:t>
            </a:r>
            <a:r>
              <a:rPr lang="en-US" sz="1200" b="0" i="0" kern="1200" dirty="0">
                <a:solidFill>
                  <a:schemeClr val="tx1"/>
                </a:solidFill>
                <a:effectLst/>
                <a:latin typeface="+mn-lt"/>
                <a:ea typeface="+mn-ea"/>
                <a:cs typeface="+mn-cs"/>
              </a:rPr>
              <a:t>What's the VU? The VU offers access to insurance, business and technology articles, the 'ask an expert' service, many full sample ISO forms, white papers, monthly webcast and ​information on issues affecting today's insurance marketplace.  This</a:t>
            </a:r>
            <a:r>
              <a:rPr lang="en-US" sz="1200" b="0" i="0" kern="1200" baseline="0" dirty="0">
                <a:solidFill>
                  <a:schemeClr val="tx1"/>
                </a:solidFill>
                <a:effectLst/>
                <a:latin typeface="+mn-lt"/>
                <a:ea typeface="+mn-ea"/>
                <a:cs typeface="+mn-cs"/>
              </a:rPr>
              <a:t> is a Big “I” Member Benefit.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baseline="0" dirty="0">
                <a:solidFill>
                  <a:schemeClr val="tx1"/>
                </a:solidFill>
                <a:effectLst/>
                <a:latin typeface="+mn-lt"/>
                <a:ea typeface="+mn-ea"/>
                <a:cs typeface="+mn-cs"/>
              </a:rPr>
              <a:t>Web: www.independentagent.com/vu</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baseline="0" dirty="0">
                <a:solidFill>
                  <a:schemeClr val="tx1"/>
                </a:solidFill>
                <a:effectLst/>
                <a:latin typeface="+mn-lt"/>
                <a:ea typeface="+mn-ea"/>
                <a:cs typeface="+mn-cs"/>
              </a:rPr>
              <a:t>For more information – virtualuniversity@iiaba.net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dirty="0"/>
              <a:t>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47</a:t>
            </a:fld>
            <a:endParaRPr lang="en-US"/>
          </a:p>
        </p:txBody>
      </p:sp>
    </p:spTree>
    <p:extLst>
      <p:ext uri="{BB962C8B-B14F-4D97-AF65-F5344CB8AC3E}">
        <p14:creationId xmlns:p14="http://schemas.microsoft.com/office/powerpoint/2010/main" val="1177341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47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dirty="0"/>
              <a:t>Survey tools are available to</a:t>
            </a:r>
            <a:r>
              <a:rPr lang="en-US" sz="1200" baseline="0" dirty="0"/>
              <a:t> aid your process: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hlinkClick r:id="rId3"/>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a:t>Survey</a:t>
            </a:r>
            <a:r>
              <a:rPr lang="en-US" baseline="0" dirty="0"/>
              <a:t> Monkey and </a:t>
            </a:r>
            <a:r>
              <a:rPr lang="en-US" baseline="0" dirty="0" err="1"/>
              <a:t>Zoomerang</a:t>
            </a:r>
            <a:r>
              <a:rPr lang="en-US" baseline="0" dirty="0"/>
              <a:t> have merged: simple polls, in-depth research. Simple to complex. Customizable. Works on mobile, web, social.</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48</a:t>
            </a:fld>
            <a:endParaRPr lang="en-US"/>
          </a:p>
        </p:txBody>
      </p:sp>
    </p:spTree>
    <p:extLst>
      <p:ext uri="{BB962C8B-B14F-4D97-AF65-F5344CB8AC3E}">
        <p14:creationId xmlns:p14="http://schemas.microsoft.com/office/powerpoint/2010/main" val="2910413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Pages 47</a:t>
            </a:r>
            <a:br>
              <a:rPr lang="en-US" b="1" dirty="0"/>
            </a:br>
            <a:endParaRPr lang="en-US" b="1" dirty="0"/>
          </a:p>
          <a:p>
            <a:r>
              <a:rPr lang="en-US" b="1" u="none" baseline="0" dirty="0"/>
              <a:t>OPTIONAL WORKSHEET </a:t>
            </a:r>
            <a:r>
              <a:rPr lang="en-US" b="0" u="none" baseline="0" dirty="0"/>
              <a:t>– “Lifetime Customer Value Worksheet” </a:t>
            </a:r>
            <a:r>
              <a:rPr lang="en-US" b="1" u="none" baseline="0" dirty="0"/>
              <a:t>(Page 49 in CSE)</a:t>
            </a:r>
            <a:br>
              <a:rPr lang="en-US" b="1" u="none" baseline="0" dirty="0"/>
            </a:br>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ITEM PENDING: LCVW AND HOW TO USE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49</a:t>
            </a:fld>
            <a:endParaRPr lang="en-US"/>
          </a:p>
        </p:txBody>
      </p:sp>
    </p:spTree>
    <p:extLst>
      <p:ext uri="{BB962C8B-B14F-4D97-AF65-F5344CB8AC3E}">
        <p14:creationId xmlns:p14="http://schemas.microsoft.com/office/powerpoint/2010/main" val="29599830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52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1" kern="1200" dirty="0">
                <a:solidFill>
                  <a:schemeClr val="tx1"/>
                </a:solidFill>
                <a:effectLst/>
                <a:latin typeface="+mn-lt"/>
                <a:ea typeface="+mn-ea"/>
                <a:cs typeface="+mn-cs"/>
              </a:rPr>
              <a:t>Professionals never guess—they make it their business to know their business.” </a:t>
            </a:r>
            <a:r>
              <a:rPr lang="en-US" sz="1200" b="0" i="0" kern="1200" baseline="0" dirty="0">
                <a:solidFill>
                  <a:schemeClr val="tx1"/>
                </a:solidFill>
                <a:effectLst/>
                <a:latin typeface="+mn-lt"/>
                <a:ea typeface="+mn-ea"/>
                <a:cs typeface="+mn-cs"/>
              </a:rPr>
              <a:t> (Quote:</a:t>
            </a:r>
            <a:r>
              <a:rPr lang="en-US" sz="1200" b="0" i="0" kern="1200" dirty="0">
                <a:solidFill>
                  <a:schemeClr val="tx1"/>
                </a:solidFill>
                <a:effectLst/>
                <a:latin typeface="+mn-lt"/>
                <a:ea typeface="+mn-ea"/>
                <a:cs typeface="+mn-cs"/>
              </a:rPr>
              <a:t> Michelle Moore, Selling Simplified)</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Always have your clients’ best interest in mind.</a:t>
            </a:r>
            <a:r>
              <a:rPr lang="en-US" sz="1200" b="0" i="0" kern="1200" dirty="0">
                <a:solidFill>
                  <a:schemeClr val="tx1"/>
                </a:solidFill>
                <a:effectLst/>
                <a:latin typeface="+mn-lt"/>
                <a:ea typeface="+mn-ea"/>
                <a:cs typeface="+mn-cs"/>
              </a:rPr>
              <a:t> Be willing to forego personal gain to give your policyholders the best coverage at the best price. If you can’t help with them a particular need, don’t be afraid to refer them to someone who can.</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Keep your promises. </a:t>
            </a:r>
            <a:r>
              <a:rPr lang="en-US" sz="1200" b="0" i="0" kern="1200" dirty="0">
                <a:solidFill>
                  <a:schemeClr val="tx1"/>
                </a:solidFill>
                <a:effectLst/>
                <a:latin typeface="+mn-lt"/>
                <a:ea typeface="+mn-ea"/>
                <a:cs typeface="+mn-cs"/>
              </a:rPr>
              <a:t>If you tell a client you can meet their coverage expectations or budget, back those promises up. They won’t forget if the price is higher or if you assured them a claim was covered, when in reality it isn’t.</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Be consistent. </a:t>
            </a:r>
            <a:r>
              <a:rPr lang="en-US" sz="1200" b="0" i="0" kern="1200" dirty="0">
                <a:solidFill>
                  <a:schemeClr val="tx1"/>
                </a:solidFill>
                <a:effectLst/>
                <a:latin typeface="+mn-lt"/>
                <a:ea typeface="+mn-ea"/>
                <a:cs typeface="+mn-cs"/>
              </a:rPr>
              <a:t>An insured’s ability to trust you depends on consistent and persistent behavior. When a customer knows how you will behave, they are more likely to trust you.</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Keep the conversations real. </a:t>
            </a:r>
            <a:r>
              <a:rPr lang="en-US" sz="1200" b="0" i="0" kern="1200" dirty="0">
                <a:solidFill>
                  <a:schemeClr val="tx1"/>
                </a:solidFill>
                <a:effectLst/>
                <a:latin typeface="+mn-lt"/>
                <a:ea typeface="+mn-ea"/>
                <a:cs typeface="+mn-cs"/>
              </a:rPr>
              <a:t>Every meeting should be a conversation, not a sales pitch. You should spend half your time with each customer listening, and be sure that the conversation is relevant and has substance.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Be transparent. </a:t>
            </a:r>
            <a:r>
              <a:rPr lang="en-US" sz="1200" b="0" i="0" kern="1200" dirty="0">
                <a:solidFill>
                  <a:schemeClr val="tx1"/>
                </a:solidFill>
                <a:effectLst/>
                <a:latin typeface="+mn-lt"/>
                <a:ea typeface="+mn-ea"/>
                <a:cs typeface="+mn-cs"/>
              </a:rPr>
              <a:t>Understand what it means to be transparent. Your clients are smart—they know when you are being truthful and upfront and when you’re lying. Don’t hide your mistakes and always address any issues or misunderstanding directly. Never avoid the topic and let them know what steps you’re taking to handle the issue and prevent it from happening in the future.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50</a:t>
            </a:fld>
            <a:endParaRPr lang="en-US"/>
          </a:p>
        </p:txBody>
      </p:sp>
    </p:spTree>
    <p:extLst>
      <p:ext uri="{BB962C8B-B14F-4D97-AF65-F5344CB8AC3E}">
        <p14:creationId xmlns:p14="http://schemas.microsoft.com/office/powerpoint/2010/main" val="246969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VIDEO: </a:t>
            </a:r>
            <a:r>
              <a:rPr lang="en-US" b="0" dirty="0"/>
              <a:t>2:28 video</a:t>
            </a:r>
            <a:r>
              <a:rPr lang="en-US" dirty="0"/>
              <a:t> showcasing the power of social and mobile. Created by best selling author and keynote speaker Erik </a:t>
            </a:r>
            <a:r>
              <a:rPr lang="en-US" dirty="0" err="1"/>
              <a:t>Qualman</a:t>
            </a:r>
            <a:r>
              <a:rPr lang="en-US" dirty="0"/>
              <a:t> (@</a:t>
            </a:r>
            <a:r>
              <a:rPr lang="en-US" dirty="0" err="1"/>
              <a:t>equalman</a:t>
            </a:r>
            <a:r>
              <a:rPr lang="en-US" dirty="0"/>
              <a:t>). </a:t>
            </a:r>
            <a:r>
              <a:rPr lang="en-US" dirty="0" err="1"/>
              <a:t>Socialnomics</a:t>
            </a:r>
            <a:r>
              <a:rPr lang="en-US" dirty="0"/>
              <a:t> 2017 by Erik </a:t>
            </a:r>
            <a:r>
              <a:rPr lang="en-US" dirty="0" err="1"/>
              <a:t>Qualman</a:t>
            </a:r>
            <a:r>
              <a:rPr lang="en-US" dirty="0"/>
              <a:t>. More information at </a:t>
            </a:r>
            <a:r>
              <a:rPr lang="en-US" dirty="0">
                <a:hlinkClick r:id="rId3"/>
              </a:rPr>
              <a:t>http://www.equalman.com</a:t>
            </a:r>
            <a:r>
              <a:rPr lang="en-US" dirty="0"/>
              <a:t>. </a:t>
            </a:r>
            <a:r>
              <a:rPr lang="en-US" dirty="0" err="1"/>
              <a:t>Socialnomics</a:t>
            </a:r>
            <a:r>
              <a:rPr lang="en-US" dirty="0"/>
              <a:t> 2017. This is 7th version of this Social Media Revolution Series by Erik </a:t>
            </a:r>
            <a:r>
              <a:rPr lang="en-US" dirty="0" err="1"/>
              <a:t>Qualman</a:t>
            </a:r>
            <a:r>
              <a:rPr lang="en-US" dirty="0"/>
              <a:t> based on his #1 Bestseller </a:t>
            </a:r>
            <a:r>
              <a:rPr lang="en-US" dirty="0" err="1"/>
              <a:t>Socialnomics</a:t>
            </a:r>
            <a:r>
              <a:rPr lang="en-US" dirty="0"/>
              <a:t>. </a:t>
            </a:r>
            <a:r>
              <a:rPr lang="en-US" b="0" dirty="0"/>
              <a:t>Published on Oct 25, 2016. </a:t>
            </a:r>
            <a:r>
              <a:rPr lang="en-US" dirty="0">
                <a:hlinkClick r:id="rId4"/>
              </a:rPr>
              <a:t>#</a:t>
            </a:r>
            <a:r>
              <a:rPr lang="en-US" dirty="0" err="1">
                <a:hlinkClick r:id="rId4"/>
              </a:rPr>
              <a:t>Socialnomics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ACTIVE</a:t>
            </a:r>
            <a:r>
              <a:rPr lang="en-US" b="1" baseline="0" dirty="0"/>
              <a:t> LINK: </a:t>
            </a:r>
            <a:r>
              <a:rPr lang="en-US" b="0" baseline="0" dirty="0"/>
              <a:t>The quote is linked to the optional video.</a:t>
            </a:r>
            <a:endParaRPr lang="en-US" b="0" dirty="0"/>
          </a:p>
          <a:p>
            <a:endParaRPr lang="en-US" b="1" dirty="0"/>
          </a:p>
          <a:p>
            <a:r>
              <a:rPr lang="en-US" b="1" dirty="0"/>
              <a:t>------------</a:t>
            </a:r>
          </a:p>
          <a:p>
            <a:endParaRPr lang="en-US" b="1" dirty="0"/>
          </a:p>
          <a:p>
            <a:r>
              <a:rPr lang="en-US" b="1" dirty="0"/>
              <a:t>RELATED</a:t>
            </a:r>
            <a:r>
              <a:rPr lang="en-US" b="1" baseline="0" dirty="0"/>
              <a:t> RESOURCE: </a:t>
            </a:r>
            <a:r>
              <a:rPr lang="en-US" b="0" dirty="0"/>
              <a:t>Customer Service Experience Week is October 3-7 (Source:</a:t>
            </a:r>
            <a:r>
              <a:rPr lang="en-US" b="0" baseline="0" dirty="0"/>
              <a:t> http://www.csweek.com/customer_service_week_background.php) </a:t>
            </a:r>
            <a:endParaRPr lang="en-US" b="0" dirty="0"/>
          </a:p>
          <a:p>
            <a:endParaRPr lang="en-US" b="1" dirty="0"/>
          </a:p>
          <a:p>
            <a:r>
              <a:rPr lang="en-US" b="0" dirty="0"/>
              <a:t>Morale. Motivation. Teamwork. A chance to reward</a:t>
            </a:r>
            <a:r>
              <a:rPr lang="en-US" b="0" baseline="0" dirty="0"/>
              <a:t> frontline representatives and thank departments for their support. Also remind customers how important service is to an organization.</a:t>
            </a:r>
            <a:endParaRPr lang="en-US" b="0" dirty="0"/>
          </a:p>
        </p:txBody>
      </p:sp>
      <p:sp>
        <p:nvSpPr>
          <p:cNvPr id="4" name="Slide Number Placeholder 3"/>
          <p:cNvSpPr>
            <a:spLocks noGrp="1"/>
          </p:cNvSpPr>
          <p:nvPr>
            <p:ph type="sldNum" sz="quarter" idx="10"/>
          </p:nvPr>
        </p:nvSpPr>
        <p:spPr/>
        <p:txBody>
          <a:bodyPr/>
          <a:lstStyle/>
          <a:p>
            <a:fld id="{73092A3A-70C3-4EA7-9E00-C964F643B096}" type="slidenum">
              <a:rPr lang="en-US" smtClean="0"/>
              <a:t>6</a:t>
            </a:fld>
            <a:endParaRPr lang="en-US"/>
          </a:p>
        </p:txBody>
      </p:sp>
    </p:spTree>
    <p:extLst>
      <p:ext uri="{BB962C8B-B14F-4D97-AF65-F5344CB8AC3E}">
        <p14:creationId xmlns:p14="http://schemas.microsoft.com/office/powerpoint/2010/main" val="19952252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53-54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228600" indent="-228600">
              <a:buFont typeface="+mj-lt"/>
              <a:buAutoNum type="arabicPeriod"/>
            </a:pPr>
            <a:r>
              <a:rPr lang="en-US" sz="1200" b="1" i="0" u="none" strike="noStrike" kern="1200" baseline="0" dirty="0">
                <a:solidFill>
                  <a:schemeClr val="tx1"/>
                </a:solidFill>
                <a:latin typeface="+mn-lt"/>
                <a:ea typeface="+mn-ea"/>
                <a:cs typeface="+mn-cs"/>
              </a:rPr>
              <a:t>Know who is boss. </a:t>
            </a:r>
            <a:r>
              <a:rPr lang="en-US" sz="1200" b="0" i="0" u="none" strike="noStrike" kern="1200" baseline="0" dirty="0">
                <a:solidFill>
                  <a:schemeClr val="tx1"/>
                </a:solidFill>
                <a:latin typeface="+mn-lt"/>
                <a:ea typeface="+mn-ea"/>
                <a:cs typeface="+mn-cs"/>
              </a:rPr>
              <a:t>Henry Ford put it well: “Employers only handle the money—it is the customer who pays the wages.”</a:t>
            </a:r>
            <a:br>
              <a:rPr lang="en-US" sz="1200" b="0" i="0" u="none" strike="noStrike" kern="1200" baseline="0" dirty="0">
                <a:solidFill>
                  <a:schemeClr val="tx1"/>
                </a:solidFill>
                <a:latin typeface="+mn-lt"/>
                <a:ea typeface="+mn-ea"/>
                <a:cs typeface="+mn-cs"/>
              </a:rPr>
            </a:br>
            <a:endParaRPr lang="en-US" b="1" dirty="0"/>
          </a:p>
          <a:p>
            <a:pPr marL="228600" indent="-228600">
              <a:buFont typeface="+mj-lt"/>
              <a:buAutoNum type="arabicPeriod"/>
            </a:pPr>
            <a:r>
              <a:rPr lang="en-US" sz="1200" b="1" i="0" u="none" strike="noStrike" kern="1200" baseline="0" dirty="0">
                <a:solidFill>
                  <a:schemeClr val="tx1"/>
                </a:solidFill>
                <a:latin typeface="+mn-lt"/>
                <a:ea typeface="+mn-ea"/>
                <a:cs typeface="+mn-cs"/>
              </a:rPr>
              <a:t>Be a good listener. </a:t>
            </a:r>
            <a:r>
              <a:rPr lang="en-US" sz="1200" b="0" i="0" u="none" strike="noStrike" kern="1200" baseline="0" dirty="0">
                <a:solidFill>
                  <a:schemeClr val="tx1"/>
                </a:solidFill>
                <a:latin typeface="+mn-lt"/>
                <a:ea typeface="+mn-ea"/>
                <a:cs typeface="+mn-cs"/>
              </a:rPr>
              <a:t>Take the time to identify customer needs by asking questions and concentrating on what the customer is really saying.</a:t>
            </a:r>
            <a:endParaRPr lang="en-US" b="1"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1" dirty="0"/>
          </a:p>
          <a:p>
            <a:pPr marL="228600" indent="-228600">
              <a:buFont typeface="+mj-lt"/>
              <a:buAutoNum type="arabicPeriod"/>
            </a:pPr>
            <a:r>
              <a:rPr lang="en-US" sz="1200" b="1" i="0" u="none" strike="noStrike" kern="1200" baseline="0" dirty="0">
                <a:solidFill>
                  <a:schemeClr val="tx1"/>
                </a:solidFill>
                <a:latin typeface="+mn-lt"/>
                <a:ea typeface="+mn-ea"/>
                <a:cs typeface="+mn-cs"/>
              </a:rPr>
              <a:t>Identify and anticipate needs. </a:t>
            </a:r>
            <a:r>
              <a:rPr lang="en-US" sz="1200" b="0" i="0" u="none" strike="noStrike" kern="1200" baseline="0" dirty="0">
                <a:solidFill>
                  <a:schemeClr val="tx1"/>
                </a:solidFill>
                <a:latin typeface="+mn-lt"/>
                <a:ea typeface="+mn-ea"/>
                <a:cs typeface="+mn-cs"/>
              </a:rPr>
              <a:t>Customers don’t buy products or services. They buy good feelings and solutions to problems.</a:t>
            </a:r>
            <a:endParaRPr lang="en-US" b="1"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r>
              <a:rPr lang="en-US" sz="1200" b="1" i="0" u="none" strike="noStrike" kern="1200" baseline="0" dirty="0">
                <a:solidFill>
                  <a:schemeClr val="tx1"/>
                </a:solidFill>
                <a:latin typeface="+mn-lt"/>
                <a:ea typeface="+mn-ea"/>
                <a:cs typeface="+mn-cs"/>
              </a:rPr>
              <a:t>Make customers feel important and appreciated. </a:t>
            </a:r>
            <a:r>
              <a:rPr lang="en-US" sz="1200" b="0" i="0" u="none" strike="noStrike" kern="1200" baseline="0" dirty="0">
                <a:solidFill>
                  <a:schemeClr val="tx1"/>
                </a:solidFill>
                <a:latin typeface="+mn-lt"/>
                <a:ea typeface="+mn-ea"/>
                <a:cs typeface="+mn-cs"/>
              </a:rPr>
              <a:t>Treat them as individuals. Always use their name and find ways to compliment them, but be sincere.</a:t>
            </a: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r>
              <a:rPr lang="en-US" sz="1200" b="1" i="0" u="none" strike="noStrike" kern="1200" baseline="0" dirty="0">
                <a:solidFill>
                  <a:schemeClr val="tx1"/>
                </a:solidFill>
                <a:latin typeface="+mn-lt"/>
                <a:ea typeface="+mn-ea"/>
                <a:cs typeface="+mn-cs"/>
              </a:rPr>
              <a:t>Help customers understand your systems. </a:t>
            </a:r>
            <a:r>
              <a:rPr lang="en-US" sz="1200" b="0" i="0" u="none" strike="noStrike" kern="1200" baseline="0" dirty="0">
                <a:solidFill>
                  <a:schemeClr val="tx1"/>
                </a:solidFill>
                <a:latin typeface="+mn-lt"/>
                <a:ea typeface="+mn-ea"/>
                <a:cs typeface="+mn-cs"/>
              </a:rPr>
              <a:t>Your organization may have the world’s best systems for getting things done, but if customers don’t understand them, they can get confused, impatient and angry.</a:t>
            </a:r>
          </a:p>
          <a:p>
            <a:pPr marL="228600" indent="-228600">
              <a:buFont typeface="+mj-lt"/>
              <a:buAutoNum type="arabicPeriod"/>
            </a:pPr>
            <a:endParaRPr lang="en-US" sz="1200" b="0" i="0" u="none" strike="noStrike" kern="1200" baseline="0" dirty="0">
              <a:solidFill>
                <a:schemeClr val="tx1"/>
              </a:solidFill>
              <a:effectLst/>
              <a:latin typeface="+mn-lt"/>
              <a:ea typeface="+mn-ea"/>
              <a:cs typeface="+mn-cs"/>
            </a:endParaRPr>
          </a:p>
          <a:p>
            <a:pPr marL="228600" indent="-228600">
              <a:buFont typeface="+mj-lt"/>
              <a:buAutoNum type="arabicPeriod"/>
            </a:pPr>
            <a:r>
              <a:rPr lang="en-US" sz="1200" b="1" i="0" u="none" strike="noStrike" kern="1200" baseline="0" dirty="0">
                <a:solidFill>
                  <a:schemeClr val="tx1"/>
                </a:solidFill>
                <a:latin typeface="+mn-lt"/>
                <a:ea typeface="+mn-ea"/>
                <a:cs typeface="+mn-cs"/>
              </a:rPr>
              <a:t>Appreciate the power of “Yes”. </a:t>
            </a:r>
            <a:r>
              <a:rPr lang="en-US" sz="1200" b="0" i="0" u="none" strike="noStrike" kern="1200" baseline="0" dirty="0">
                <a:solidFill>
                  <a:schemeClr val="tx1"/>
                </a:solidFill>
                <a:latin typeface="+mn-lt"/>
                <a:ea typeface="+mn-ea"/>
                <a:cs typeface="+mn-cs"/>
              </a:rPr>
              <a:t>Always look for ways to help your customers. When they have a request (as long as it is reasonable), tell them that you can do it.</a:t>
            </a:r>
          </a:p>
          <a:p>
            <a:pPr marL="228600" indent="-228600">
              <a:buFont typeface="+mj-lt"/>
              <a:buAutoNum type="arabicPeriod"/>
            </a:pPr>
            <a:endParaRPr lang="en-US" sz="1200" b="0" i="0" u="none" strike="noStrike" kern="1200" baseline="0" dirty="0">
              <a:solidFill>
                <a:schemeClr val="tx1"/>
              </a:solidFill>
              <a:effectLst/>
              <a:latin typeface="+mn-lt"/>
              <a:ea typeface="+mn-ea"/>
              <a:cs typeface="+mn-cs"/>
            </a:endParaRPr>
          </a:p>
          <a:p>
            <a:pPr marL="228600" indent="-228600">
              <a:buFont typeface="+mj-lt"/>
              <a:buAutoNum type="arabicPeriod"/>
            </a:pPr>
            <a:r>
              <a:rPr lang="en-US" sz="1200" b="1" i="0" u="none" strike="noStrike" kern="1200" baseline="0" dirty="0">
                <a:solidFill>
                  <a:schemeClr val="tx1"/>
                </a:solidFill>
                <a:latin typeface="+mn-lt"/>
                <a:ea typeface="+mn-ea"/>
                <a:cs typeface="+mn-cs"/>
              </a:rPr>
              <a:t>When something goes wrong, apologize. </a:t>
            </a:r>
            <a:r>
              <a:rPr lang="en-US" sz="1200" b="0" i="0" u="none" strike="noStrike" kern="1200" baseline="0" dirty="0">
                <a:solidFill>
                  <a:schemeClr val="tx1"/>
                </a:solidFill>
                <a:latin typeface="+mn-lt"/>
                <a:ea typeface="+mn-ea"/>
                <a:cs typeface="+mn-cs"/>
              </a:rPr>
              <a:t>It’s easy and customers like it.</a:t>
            </a:r>
          </a:p>
          <a:p>
            <a:pPr marL="228600" indent="-228600">
              <a:buFont typeface="+mj-lt"/>
              <a:buAutoNum type="arabicPeriod"/>
            </a:pPr>
            <a:endParaRPr lang="en-US" sz="1200" b="0" i="0" u="none" strike="noStrike" kern="1200" baseline="0" dirty="0">
              <a:solidFill>
                <a:schemeClr val="tx1"/>
              </a:solidFill>
              <a:effectLst/>
              <a:latin typeface="+mn-lt"/>
              <a:ea typeface="+mn-ea"/>
              <a:cs typeface="+mn-cs"/>
            </a:endParaRPr>
          </a:p>
          <a:p>
            <a:pPr marL="228600" indent="-228600">
              <a:buFont typeface="+mj-lt"/>
              <a:buAutoNum type="arabicPeriod"/>
            </a:pPr>
            <a:r>
              <a:rPr lang="en-US" sz="1200" b="1" i="0" u="none" strike="noStrike" kern="1200" baseline="0" dirty="0">
                <a:solidFill>
                  <a:schemeClr val="tx1"/>
                </a:solidFill>
                <a:latin typeface="+mn-lt"/>
                <a:ea typeface="+mn-ea"/>
                <a:cs typeface="+mn-cs"/>
              </a:rPr>
              <a:t>Give more than expected. </a:t>
            </a:r>
            <a:r>
              <a:rPr lang="en-US" sz="1200" b="0" i="0" u="none" strike="noStrike" kern="1200" baseline="0" dirty="0">
                <a:solidFill>
                  <a:schemeClr val="tx1"/>
                </a:solidFill>
                <a:latin typeface="+mn-lt"/>
                <a:ea typeface="+mn-ea"/>
                <a:cs typeface="+mn-cs"/>
              </a:rPr>
              <a:t>Since the future of all companies lies in keeping customers happy, think of ways to elevate yourself above the competition.</a:t>
            </a:r>
          </a:p>
          <a:p>
            <a:pPr marL="228600" indent="-228600">
              <a:buFont typeface="+mj-lt"/>
              <a:buAutoNum type="arabicPeriod"/>
            </a:pPr>
            <a:endParaRPr lang="en-US" sz="1200" b="0" i="0" u="none" strike="noStrike" kern="1200" baseline="0" dirty="0">
              <a:solidFill>
                <a:schemeClr val="tx1"/>
              </a:solidFill>
              <a:effectLst/>
              <a:latin typeface="+mn-lt"/>
              <a:ea typeface="+mn-ea"/>
              <a:cs typeface="+mn-cs"/>
            </a:endParaRPr>
          </a:p>
          <a:p>
            <a:pPr marL="228600" indent="-228600">
              <a:buFont typeface="+mj-lt"/>
              <a:buAutoNum type="arabicPeriod"/>
            </a:pPr>
            <a:r>
              <a:rPr lang="en-US" sz="1200" b="1" i="0" u="none" strike="noStrike" kern="1200" baseline="0" dirty="0">
                <a:solidFill>
                  <a:schemeClr val="tx1"/>
                </a:solidFill>
                <a:latin typeface="+mn-lt"/>
                <a:ea typeface="+mn-ea"/>
                <a:cs typeface="+mn-cs"/>
              </a:rPr>
              <a:t>Get regular feedback. </a:t>
            </a:r>
            <a:r>
              <a:rPr lang="en-US" sz="1200" b="0" i="0" u="none" strike="noStrike" kern="1200" baseline="0" dirty="0">
                <a:solidFill>
                  <a:schemeClr val="tx1"/>
                </a:solidFill>
                <a:latin typeface="+mn-lt"/>
                <a:ea typeface="+mn-ea"/>
                <a:cs typeface="+mn-cs"/>
              </a:rPr>
              <a:t>Encourage and welcome suggestions about how you could improve.</a:t>
            </a:r>
          </a:p>
          <a:p>
            <a:pPr marL="228600" indent="-228600">
              <a:buFont typeface="+mj-lt"/>
              <a:buAutoNum type="arabicPeriod"/>
            </a:pPr>
            <a:endParaRPr lang="en-US" sz="1200" b="0" i="0" u="none" strike="noStrike" kern="1200" baseline="0" dirty="0">
              <a:solidFill>
                <a:schemeClr val="tx1"/>
              </a:solidFill>
              <a:effectLst/>
              <a:latin typeface="+mn-lt"/>
              <a:ea typeface="+mn-ea"/>
              <a:cs typeface="+mn-cs"/>
            </a:endParaRPr>
          </a:p>
          <a:p>
            <a:pPr marL="228600" indent="-228600">
              <a:buFont typeface="+mj-lt"/>
              <a:buAutoNum type="arabicPeriod"/>
            </a:pPr>
            <a:r>
              <a:rPr lang="en-US" sz="1200" b="1" i="0" u="none" strike="noStrike" kern="1200" baseline="0" dirty="0">
                <a:solidFill>
                  <a:schemeClr val="tx1"/>
                </a:solidFill>
                <a:latin typeface="+mn-lt"/>
                <a:ea typeface="+mn-ea"/>
                <a:cs typeface="+mn-cs"/>
              </a:rPr>
              <a:t>Treat employees well. </a:t>
            </a:r>
            <a:r>
              <a:rPr lang="en-US" sz="1200" b="0" i="0" u="none" strike="noStrike" kern="1200" baseline="0" dirty="0">
                <a:solidFill>
                  <a:schemeClr val="tx1"/>
                </a:solidFill>
                <a:latin typeface="+mn-lt"/>
                <a:ea typeface="+mn-ea"/>
                <a:cs typeface="+mn-cs"/>
              </a:rPr>
              <a:t>They are your internal customers and need a regular dose of appreciation.</a:t>
            </a: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51</a:t>
            </a:fld>
            <a:endParaRPr lang="en-US"/>
          </a:p>
        </p:txBody>
      </p:sp>
    </p:spTree>
    <p:extLst>
      <p:ext uri="{BB962C8B-B14F-4D97-AF65-F5344CB8AC3E}">
        <p14:creationId xmlns:p14="http://schemas.microsoft.com/office/powerpoint/2010/main" val="193046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55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52</a:t>
            </a:fld>
            <a:endParaRPr lang="en-US"/>
          </a:p>
        </p:txBody>
      </p:sp>
    </p:spTree>
    <p:extLst>
      <p:ext uri="{BB962C8B-B14F-4D97-AF65-F5344CB8AC3E}">
        <p14:creationId xmlns:p14="http://schemas.microsoft.com/office/powerpoint/2010/main" val="6010964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55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Responding</a:t>
            </a:r>
            <a:r>
              <a:rPr lang="en-US" b="1" baseline="0" dirty="0"/>
              <a:t> to customer lifecycle changes: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​Contact the insured before a child reaches driving age. Offer to explain to the child how he/she can help keep the family’s rates to a minimum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Contact a policyholder nearing retirement age regarding an annuity.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Recommend increasing policy limits/add a personal umbrella policy as clients gain assets.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Conversely, set up reminders to yourself to recommend that clients decrease coverage of their automobiles as they lose value. You will gain great loyalty from doing this.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Encourage proper protection. </a:t>
            </a:r>
            <a:r>
              <a:rPr lang="en-US" sz="1200" b="0" i="0" kern="1200" dirty="0">
                <a:solidFill>
                  <a:schemeClr val="tx1"/>
                </a:solidFill>
                <a:effectLst/>
                <a:latin typeface="+mn-lt"/>
                <a:ea typeface="+mn-ea"/>
                <a:cs typeface="+mn-cs"/>
              </a:rPr>
              <a:t>Provide advance advice to policyholders in disaster-prone areas and to special-issue clients; e.g., pools, dogs, etc.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mn-lt"/>
                <a:ea typeface="+mn-ea"/>
                <a:cs typeface="+mn-cs"/>
              </a:rPr>
              <a:t>Consumer advice is available at </a:t>
            </a:r>
            <a:r>
              <a:rPr lang="en-US" sz="1200" b="0" i="0" u="none" strike="noStrike" kern="1200" dirty="0">
                <a:solidFill>
                  <a:schemeClr val="tx1"/>
                </a:solidFill>
                <a:effectLst/>
                <a:latin typeface="+mn-lt"/>
                <a:ea typeface="+mn-ea"/>
                <a:cs typeface="+mn-cs"/>
                <a:hlinkClick r:id="rId3"/>
              </a:rPr>
              <a:t>www.independentagent.com</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4"/>
              </a:rPr>
              <a:t>www.trustedchoice.com​</a:t>
            </a:r>
            <a:r>
              <a:rPr lang="en-US"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r>
              <a:rPr lang="en-US" b="0" u="none" baseline="0" dirty="0"/>
              <a:t>OPTIONAL WORKSHEET – Things To Think About </a:t>
            </a:r>
            <a:r>
              <a:rPr lang="en-US" b="1" u="none" baseline="0" dirty="0"/>
              <a:t>(Page 79 in CSE)</a:t>
            </a:r>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53</a:t>
            </a:fld>
            <a:endParaRPr lang="en-US"/>
          </a:p>
        </p:txBody>
      </p:sp>
    </p:spTree>
    <p:extLst>
      <p:ext uri="{BB962C8B-B14F-4D97-AF65-F5344CB8AC3E}">
        <p14:creationId xmlns:p14="http://schemas.microsoft.com/office/powerpoint/2010/main" val="2576687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53, 54, 55 in CSE (Graphics,</a:t>
            </a:r>
            <a:r>
              <a:rPr lang="en-US" b="1" baseline="0" dirty="0"/>
              <a:t> Only)</a:t>
            </a: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r>
              <a:rPr lang="en-US" b="1" u="none" baseline="0" dirty="0"/>
              <a:t>OPTIONAL WORKSHEET </a:t>
            </a:r>
            <a:r>
              <a:rPr lang="en-US" b="0" u="none" baseline="0" dirty="0"/>
              <a:t>– “Be Professional and Trustworthy” – Professional Agency Tactics </a:t>
            </a:r>
            <a:r>
              <a:rPr lang="en-US" b="1" u="none" baseline="0" dirty="0"/>
              <a:t>(Page 77 in CSE)</a:t>
            </a:r>
          </a:p>
          <a:p>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endParaRPr lang="en-US" b="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RELATED</a:t>
            </a:r>
            <a:r>
              <a:rPr lang="en-US" b="1" baseline="0" dirty="0"/>
              <a:t> RESOURCE: </a:t>
            </a:r>
            <a:r>
              <a:rPr lang="en-US" b="0" baseline="0" dirty="0"/>
              <a:t>The Big “I” Virtual University offers a featured resource area where insurance issues are explained from a consumer perspective.  Article titles/sampling:</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baseline="0" dirty="0"/>
          </a:p>
          <a:p>
            <a:r>
              <a:rPr lang="en-US" sz="1200" b="0" i="0" kern="1200" dirty="0">
                <a:solidFill>
                  <a:schemeClr val="tx1"/>
                </a:solidFill>
                <a:effectLst/>
                <a:latin typeface="+mn-lt"/>
                <a:ea typeface="+mn-ea"/>
                <a:cs typeface="+mn-cs"/>
              </a:rPr>
              <a:t>Homeowners Articles</a:t>
            </a:r>
          </a:p>
          <a:p>
            <a:r>
              <a:rPr lang="en-US" sz="1200" b="0" i="0" u="none" strike="noStrike" kern="1200" dirty="0">
                <a:solidFill>
                  <a:schemeClr val="tx1"/>
                </a:solidFill>
                <a:effectLst/>
                <a:latin typeface="+mn-lt"/>
                <a:ea typeface="+mn-ea"/>
                <a:cs typeface="+mn-cs"/>
                <a:hlinkClick r:id="rId3" tooltip="Word document: The Homeowners Policy &amp; College Students"/>
              </a:rPr>
              <a:t>The Homeowners Policy &amp; College Students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4" tooltip="Word document: The Homeowners Policy &amp; Consequential Damage"/>
              </a:rPr>
              <a:t>The Homeowners Policy &amp; Consequential Damage</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5" tooltip="Word document: Insuring Property in Storage"/>
              </a:rPr>
              <a:t>Insuring Property in Storage</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6" tooltip="Word document: What You Don't Know About Renters Insurance"/>
              </a:rPr>
              <a:t>What You Don't Know About Renters Insurance</a:t>
            </a: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r>
              <a:rPr lang="en-US" sz="1200" b="0" i="0" kern="1200" dirty="0">
                <a:solidFill>
                  <a:schemeClr val="tx1"/>
                </a:solidFill>
                <a:effectLst/>
                <a:latin typeface="+mn-lt"/>
                <a:ea typeface="+mn-ea"/>
                <a:cs typeface="+mn-cs"/>
              </a:rPr>
              <a:t>Personal Auto Articles</a:t>
            </a:r>
          </a:p>
          <a:p>
            <a:r>
              <a:rPr lang="en-US" sz="1200" b="0" i="0" u="none" strike="noStrike" kern="1200" dirty="0">
                <a:solidFill>
                  <a:schemeClr val="tx1"/>
                </a:solidFill>
                <a:effectLst/>
                <a:latin typeface="+mn-lt"/>
                <a:ea typeface="+mn-ea"/>
                <a:cs typeface="+mn-cs"/>
                <a:hlinkClick r:id="rId7" tooltip="Word document: Top 10 Reasons to Buy the Rental Car Damage Waiver"/>
              </a:rPr>
              <a:t>Top 10 Reasons to Buy the Rental Car Damage Waiver</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8" tooltip="Word document: The Personal Auto Policy &amp; College Students"/>
              </a:rPr>
              <a:t>The Personal Auto Policy &amp; College Students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9" tooltip="Word document: The Personal Auto Policy &amp; Company Cars"/>
              </a:rPr>
              <a:t>The Personal Auto Policy &amp; Company Cars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0" tooltip="Word document: The Personal Auto Policy &amp; Diminished Value Claims"/>
              </a:rPr>
              <a:t>The Personal Auto Policy &amp; Diminished Value Claims</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1" tooltip="Word document: The Personal Auto Policy &amp; Pizza Delivery"/>
              </a:rPr>
              <a:t>The Personal Auto Policy &amp; Pizza Delivery</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Commercial Insurance Articles</a:t>
            </a:r>
          </a:p>
          <a:p>
            <a:r>
              <a:rPr lang="en-US" sz="1200" b="0" i="0" u="none" strike="noStrike" kern="1200" dirty="0">
                <a:solidFill>
                  <a:schemeClr val="tx1"/>
                </a:solidFill>
                <a:effectLst/>
                <a:latin typeface="+mn-lt"/>
                <a:ea typeface="+mn-ea"/>
                <a:cs typeface="+mn-cs"/>
                <a:hlinkClick r:id="rId12" tooltip="pdf: What You Should Know About Sprinkler Systems, How they can SAVE (and COST) you money"/>
              </a:rPr>
              <a:t>Sprinkler Systems...Two Thumbs Up! (PDF)</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3" tooltip="Word document: Business Interruption Insurance"/>
              </a:rPr>
              <a:t>Business Interruption Insurance</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14" tooltip="Word document: Insuring the Loss of Your Customers' Data"/>
              </a:rPr>
              <a:t>Insuring the Loss of Your Customers' Data</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54</a:t>
            </a:fld>
            <a:endParaRPr lang="en-US"/>
          </a:p>
        </p:txBody>
      </p:sp>
    </p:spTree>
    <p:extLst>
      <p:ext uri="{BB962C8B-B14F-4D97-AF65-F5344CB8AC3E}">
        <p14:creationId xmlns:p14="http://schemas.microsoft.com/office/powerpoint/2010/main" val="13393849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57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baseline="0" dirty="0"/>
              <a:t>CLASS INVOLVEMENT/OPTIONAL EXERCISE: </a:t>
            </a:r>
            <a:r>
              <a:rPr lang="en-US" b="0" dirty="0"/>
              <a:t>Depending</a:t>
            </a:r>
            <a:r>
              <a:rPr lang="en-US" b="0" baseline="0" dirty="0"/>
              <a:t> on how time is going. This is an area ripe for story sharing. From customers to disasters.. Attendees can share lessons learned and their agency story or best practices for real-life examples of Do or Don’ts!</a:t>
            </a: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55</a:t>
            </a:fld>
            <a:endParaRPr lang="en-US"/>
          </a:p>
        </p:txBody>
      </p:sp>
    </p:spTree>
    <p:extLst>
      <p:ext uri="{BB962C8B-B14F-4D97-AF65-F5344CB8AC3E}">
        <p14:creationId xmlns:p14="http://schemas.microsoft.com/office/powerpoint/2010/main" val="4288791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57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56</a:t>
            </a:fld>
            <a:endParaRPr lang="en-US"/>
          </a:p>
        </p:txBody>
      </p:sp>
    </p:spTree>
    <p:extLst>
      <p:ext uri="{BB962C8B-B14F-4D97-AF65-F5344CB8AC3E}">
        <p14:creationId xmlns:p14="http://schemas.microsoft.com/office/powerpoint/2010/main" val="1689258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57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dirty="0"/>
              <a:t>There is no getting around customer complaints. It happens! But you can negotiate</a:t>
            </a:r>
            <a:r>
              <a:rPr lang="en-US" b="0" baseline="0" dirty="0"/>
              <a:t> and handle it.</a:t>
            </a: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RELATED</a:t>
            </a:r>
            <a:r>
              <a:rPr lang="en-US" b="1" baseline="0" dirty="0"/>
              <a:t> RESOURCE: </a:t>
            </a:r>
            <a:r>
              <a:rPr lang="en-US" b="0" baseline="0" dirty="0"/>
              <a:t>Tips for Customer Friendly Writing Techniques (Source: www.CustomerServiceGroup.com)</a:t>
            </a: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Tips:</a:t>
            </a:r>
            <a:br>
              <a:rPr lang="en-US" b="1" dirty="0"/>
            </a:br>
            <a:r>
              <a:rPr lang="en-US" b="0" dirty="0"/>
              <a:t>-</a:t>
            </a:r>
            <a:r>
              <a:rPr lang="en-US" b="1" dirty="0"/>
              <a:t> </a:t>
            </a:r>
            <a:r>
              <a:rPr lang="en-US" b="0" dirty="0"/>
              <a:t>Develop a polite</a:t>
            </a:r>
            <a:r>
              <a:rPr lang="en-US" b="0" baseline="0" dirty="0"/>
              <a:t> opening. If dealing with a complaint, apologize!</a:t>
            </a:r>
            <a:br>
              <a:rPr lang="en-US" b="0" baseline="0" dirty="0"/>
            </a:br>
            <a:r>
              <a:rPr lang="en-US" b="0" baseline="0" dirty="0"/>
              <a:t>- Choose words and phrases that are positive. Just as if you were on the phone, choose your words wisely.</a:t>
            </a:r>
            <a:br>
              <a:rPr lang="en-US" b="0" baseline="0" dirty="0"/>
            </a:br>
            <a:r>
              <a:rPr lang="en-US" b="0" baseline="0" dirty="0"/>
              <a:t>- Offer specific, concise details of the resolution.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baseline="0" dirty="0"/>
              <a:t>- Close by thanking the customer for their business.</a:t>
            </a:r>
            <a:br>
              <a:rPr lang="en-US" b="0" baseline="0" dirty="0"/>
            </a:br>
            <a:r>
              <a:rPr lang="en-US" b="0" baseline="0" dirty="0"/>
              <a:t>- Leave the contact channel open.</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baseline="0" dirty="0"/>
              <a:t>- Proofread!</a:t>
            </a: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57</a:t>
            </a:fld>
            <a:endParaRPr lang="en-US"/>
          </a:p>
        </p:txBody>
      </p:sp>
    </p:spTree>
    <p:extLst>
      <p:ext uri="{BB962C8B-B14F-4D97-AF65-F5344CB8AC3E}">
        <p14:creationId xmlns:p14="http://schemas.microsoft.com/office/powerpoint/2010/main" val="27982230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58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r>
              <a:rPr lang="en-US" sz="1200" b="1" i="0" kern="1200" dirty="0">
                <a:solidFill>
                  <a:schemeClr val="tx1"/>
                </a:solidFill>
                <a:effectLst/>
                <a:latin typeface="+mn-lt"/>
                <a:ea typeface="+mn-ea"/>
                <a:cs typeface="+mn-cs"/>
              </a:rPr>
              <a:t>Negative news</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Even if your agency isn’t using social media, someone is online talking about you. Wouldn’t you like to be part of that dialogue? Wait and it could be too late.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you aren’t already engaged online and talking about your brand, just one negative news story can be rocket to the top of the search engine results.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​Every mention and every connection you create in cyberspace creates a rich network of brand content.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you haven’t established your own content and claimed an online foothold for your brand on your own terms, it can become extremely difficult to make up lost ground later.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Professional</a:t>
            </a:r>
            <a:r>
              <a:rPr lang="en-US" sz="1200" b="1" i="0" kern="1200" baseline="0" dirty="0">
                <a:solidFill>
                  <a:schemeClr val="tx1"/>
                </a:solidFill>
                <a:effectLst/>
                <a:latin typeface="+mn-lt"/>
                <a:ea typeface="+mn-ea"/>
                <a:cs typeface="+mn-cs"/>
              </a:rPr>
              <a:t> Response</a:t>
            </a:r>
            <a:br>
              <a:rPr lang="en-US" sz="1200" b="1" i="0" kern="1200" baseline="0" dirty="0">
                <a:solidFill>
                  <a:schemeClr val="tx1"/>
                </a:solidFill>
                <a:effectLst/>
                <a:latin typeface="+mn-lt"/>
                <a:ea typeface="+mn-ea"/>
                <a:cs typeface="+mn-cs"/>
              </a:rPr>
            </a:br>
            <a:endParaRPr lang="en-US" sz="1200" b="1"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Keep your composure and never engage in a virtual shouting match with someone online, even if the post was off base or even false. </a:t>
            </a:r>
            <a:r>
              <a:rPr lang="en-US" sz="1200" b="0" i="0" kern="1200" dirty="0">
                <a:solidFill>
                  <a:schemeClr val="tx1"/>
                </a:solidFill>
                <a:effectLst/>
                <a:latin typeface="+mn-lt"/>
                <a:ea typeface="+mn-ea"/>
                <a:cs typeface="+mn-cs"/>
              </a:rPr>
              <a:t>If the post is threatening or in some way may violate the Terms of Service for the site, flag it for the site’s support team to review and possibly have it deleted.</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Be civil and professional in your response to any online review. Give your professional perspective of the situation and offer a solution.  </a:t>
            </a:r>
            <a:r>
              <a:rPr lang="en-US" sz="1200" b="0" i="0" kern="1200" dirty="0">
                <a:solidFill>
                  <a:schemeClr val="tx1"/>
                </a:solidFill>
                <a:effectLst/>
                <a:latin typeface="+mn-lt"/>
                <a:ea typeface="+mn-ea"/>
                <a:cs typeface="+mn-cs"/>
              </a:rPr>
              <a:t>It is important to show others that you have taken the time to address the poster’s concern and have taken steps to solve the problem.  If the poster is someone that you know professionally or personally, consider a private message or outreach through another method to discuss.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Don’t respond to one compliment or compliant, but not others. </a:t>
            </a:r>
            <a:r>
              <a:rPr lang="en-US" sz="1200" b="0" i="0" kern="1200" dirty="0">
                <a:solidFill>
                  <a:schemeClr val="tx1"/>
                </a:solidFill>
                <a:effectLst/>
                <a:latin typeface="+mn-lt"/>
                <a:ea typeface="+mn-ea"/>
                <a:cs typeface="+mn-cs"/>
              </a:rPr>
              <a:t>Consistency is critical to establishing your online reputation! Consider having the marketing department be in charge of monitoring and responding to online posts about your agency.</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58</a:t>
            </a:fld>
            <a:endParaRPr lang="en-US"/>
          </a:p>
        </p:txBody>
      </p:sp>
    </p:spTree>
    <p:extLst>
      <p:ext uri="{BB962C8B-B14F-4D97-AF65-F5344CB8AC3E}">
        <p14:creationId xmlns:p14="http://schemas.microsoft.com/office/powerpoint/2010/main" val="31042182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59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r>
              <a:rPr lang="en-US" sz="1200" b="1" dirty="0"/>
              <a:t>KEY POINT: </a:t>
            </a:r>
            <a:r>
              <a:rPr lang="en-US" sz="1200" dirty="0"/>
              <a:t>If your agency has generated a strong following online or have a contact list of customer cellphone numbers, you can maintain important communication during particularly difficult times. This is when your value as an agency can be solidified for life.</a:t>
            </a:r>
          </a:p>
          <a:p>
            <a:endParaRPr lang="en-US" sz="1200" dirty="0"/>
          </a:p>
          <a:p>
            <a:r>
              <a:rPr lang="en-US" sz="1200" dirty="0"/>
              <a:t>Things to consider with a disaster</a:t>
            </a:r>
            <a:r>
              <a:rPr lang="en-US" sz="1200" baseline="0" dirty="0"/>
              <a:t> plan: (Source: Best Practices of Crisis Management. This is out of print.)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Outline initial steps to determine if the plan needs to be executed.</a:t>
            </a:r>
          </a:p>
          <a:p>
            <a:r>
              <a:rPr lang="en-US" sz="1200" kern="1200" dirty="0">
                <a:solidFill>
                  <a:schemeClr val="tx1"/>
                </a:solidFill>
                <a:effectLst/>
                <a:latin typeface="+mn-lt"/>
                <a:ea typeface="+mn-ea"/>
                <a:cs typeface="+mn-cs"/>
              </a:rPr>
              <a:t>• Provide guidelines to help individuals prepare for a possible business interruption.</a:t>
            </a:r>
          </a:p>
          <a:p>
            <a:r>
              <a:rPr lang="en-US" sz="1200" kern="1200" dirty="0">
                <a:solidFill>
                  <a:schemeClr val="tx1"/>
                </a:solidFill>
                <a:effectLst/>
                <a:latin typeface="+mn-lt"/>
                <a:ea typeface="+mn-ea"/>
                <a:cs typeface="+mn-cs"/>
              </a:rPr>
              <a:t>• Assign and describe duties to each member of the resumption team.</a:t>
            </a:r>
          </a:p>
          <a:p>
            <a:r>
              <a:rPr lang="en-US" sz="1200" kern="1200" dirty="0">
                <a:solidFill>
                  <a:schemeClr val="tx1"/>
                </a:solidFill>
                <a:effectLst/>
                <a:latin typeface="+mn-lt"/>
                <a:ea typeface="+mn-ea"/>
                <a:cs typeface="+mn-cs"/>
              </a:rPr>
              <a:t>• Communicate clearly to employees about the actions to be taken.</a:t>
            </a:r>
          </a:p>
          <a:p>
            <a:r>
              <a:rPr lang="en-US" sz="1200" kern="1200" dirty="0">
                <a:solidFill>
                  <a:schemeClr val="tx1"/>
                </a:solidFill>
                <a:effectLst/>
                <a:latin typeface="+mn-lt"/>
                <a:ea typeface="+mn-ea"/>
                <a:cs typeface="+mn-cs"/>
              </a:rPr>
              <a:t>• Provide an external communications guide.</a:t>
            </a:r>
          </a:p>
          <a:p>
            <a:r>
              <a:rPr lang="en-US" sz="1200" kern="1200" dirty="0">
                <a:solidFill>
                  <a:schemeClr val="tx1"/>
                </a:solidFill>
                <a:effectLst/>
                <a:latin typeface="+mn-lt"/>
                <a:ea typeface="+mn-ea"/>
                <a:cs typeface="+mn-cs"/>
              </a:rPr>
              <a:t>• Provide a fast reference for all critical services.</a:t>
            </a:r>
          </a:p>
          <a:p>
            <a:r>
              <a:rPr lang="en-US" sz="1200" kern="1200" dirty="0">
                <a:solidFill>
                  <a:schemeClr val="tx1"/>
                </a:solidFill>
                <a:effectLst/>
                <a:latin typeface="+mn-lt"/>
                <a:ea typeface="+mn-ea"/>
                <a:cs typeface="+mn-cs"/>
              </a:rPr>
              <a:t>• Provide a framework for ongoing improvement and updating of the plan.</a:t>
            </a:r>
          </a:p>
          <a:p>
            <a:endParaRPr lang="en-US" sz="1200" baseline="0" dirty="0"/>
          </a:p>
          <a:p>
            <a:endParaRPr lang="en-US" sz="1200" dirty="0"/>
          </a:p>
          <a:p>
            <a:br>
              <a:rPr lang="en-US" dirty="0"/>
            </a:b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59</a:t>
            </a:fld>
            <a:endParaRPr lang="en-US"/>
          </a:p>
        </p:txBody>
      </p:sp>
    </p:spTree>
    <p:extLst>
      <p:ext uri="{BB962C8B-B14F-4D97-AF65-F5344CB8AC3E}">
        <p14:creationId xmlns:p14="http://schemas.microsoft.com/office/powerpoint/2010/main" val="16025190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59 in CSE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graphics are linked to the following web page: http://rms.iiaba.net/Content/default.aspx</a:t>
            </a:r>
          </a:p>
          <a:p>
            <a:br>
              <a:rPr lang="en-US" dirty="0"/>
            </a:b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60</a:t>
            </a:fld>
            <a:endParaRPr lang="en-US"/>
          </a:p>
        </p:txBody>
      </p:sp>
    </p:spTree>
    <p:extLst>
      <p:ext uri="{BB962C8B-B14F-4D97-AF65-F5344CB8AC3E}">
        <p14:creationId xmlns:p14="http://schemas.microsoft.com/office/powerpoint/2010/main" val="321837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10 in CSE</a:t>
            </a:r>
          </a:p>
          <a:p>
            <a:endParaRPr lang="en-US" b="1" dirty="0"/>
          </a:p>
          <a:p>
            <a:r>
              <a:rPr lang="en-US" b="1" dirty="0"/>
              <a:t>AGENCY EXAMPLES</a:t>
            </a:r>
            <a:r>
              <a:rPr lang="en-US" b="1" baseline="0" dirty="0"/>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Agency in Columbia, SC offers free “video” service for high-value homeowners to catalog their contents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coastal agency provides clients with a hurricane checklist that includes items to stock, emergency phone numbers, and evacuation routes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Agency newsletters that provide important insurance tips (vacation travel, receiving gifts that may need to be insured, etc.) and give updates on coverages.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 your</a:t>
            </a:r>
            <a:r>
              <a:rPr lang="en-US" sz="1200" kern="1200" baseline="0" dirty="0">
                <a:solidFill>
                  <a:schemeClr val="tx1"/>
                </a:solidFill>
                <a:effectLst/>
                <a:latin typeface="+mn-lt"/>
                <a:ea typeface="+mn-ea"/>
                <a:cs typeface="+mn-cs"/>
              </a:rPr>
              <a:t> own</a:t>
            </a:r>
            <a:endParaRPr lang="en-US" sz="1200" kern="1200" dirty="0">
              <a:solidFill>
                <a:schemeClr val="tx1"/>
              </a:solidFill>
              <a:effectLst/>
              <a:latin typeface="+mn-lt"/>
              <a:ea typeface="+mn-ea"/>
              <a:cs typeface="+mn-cs"/>
            </a:endParaRPr>
          </a:p>
          <a:p>
            <a:endParaRPr lang="en-US" b="1" dirty="0"/>
          </a:p>
          <a:p>
            <a:r>
              <a:rPr lang="en-US" b="1" dirty="0"/>
              <a:t>OPTIONAL VIDEO: </a:t>
            </a:r>
            <a:r>
              <a:rPr lang="en-US" b="0" dirty="0"/>
              <a:t>1:54 second clip of bad customer service examples. https://www.youtube.com/watch?v=9oywp2qRRyc </a:t>
            </a:r>
          </a:p>
          <a:p>
            <a:r>
              <a:rPr lang="en-US" b="0" dirty="0"/>
              <a:t>The takeaway is no one wants to be on the other side of that kind of customer service</a:t>
            </a:r>
            <a:r>
              <a:rPr lang="en-US" b="0" baseline="0" dirty="0"/>
              <a:t>.  See what the customer would see about you.</a:t>
            </a:r>
            <a:endParaRPr lang="en-US" b="0" dirty="0"/>
          </a:p>
          <a:p>
            <a:endParaRPr lang="en-US" b="1" dirty="0"/>
          </a:p>
          <a:p>
            <a:r>
              <a:rPr lang="en-US" b="1" dirty="0"/>
              <a:t>ACTIVE</a:t>
            </a:r>
            <a:r>
              <a:rPr lang="en-US" b="1" baseline="0" dirty="0"/>
              <a:t> LINK: </a:t>
            </a:r>
            <a:r>
              <a:rPr lang="en-US" b="0" baseline="0" dirty="0"/>
              <a:t>The quote is linked to the optional video.</a:t>
            </a:r>
            <a:endParaRPr lang="en-US" b="0" dirty="0"/>
          </a:p>
          <a:p>
            <a:endParaRPr lang="en-US" b="1" dirty="0"/>
          </a:p>
        </p:txBody>
      </p:sp>
      <p:sp>
        <p:nvSpPr>
          <p:cNvPr id="4" name="Slide Number Placeholder 3"/>
          <p:cNvSpPr>
            <a:spLocks noGrp="1"/>
          </p:cNvSpPr>
          <p:nvPr>
            <p:ph type="sldNum" sz="quarter" idx="10"/>
          </p:nvPr>
        </p:nvSpPr>
        <p:spPr/>
        <p:txBody>
          <a:bodyPr/>
          <a:lstStyle/>
          <a:p>
            <a:fld id="{73092A3A-70C3-4EA7-9E00-C964F643B096}" type="slidenum">
              <a:rPr lang="en-US" smtClean="0"/>
              <a:t>7</a:t>
            </a:fld>
            <a:endParaRPr lang="en-US"/>
          </a:p>
        </p:txBody>
      </p:sp>
    </p:spTree>
    <p:extLst>
      <p:ext uri="{BB962C8B-B14F-4D97-AF65-F5344CB8AC3E}">
        <p14:creationId xmlns:p14="http://schemas.microsoft.com/office/powerpoint/2010/main" val="39880384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60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r>
              <a:rPr lang="en-US" b="1" u="none" baseline="0" dirty="0"/>
              <a:t>OPTIONAL WORKSHEET </a:t>
            </a:r>
            <a:r>
              <a:rPr lang="en-US" b="0" u="none" baseline="0" dirty="0"/>
              <a:t>– “Be Ready For Unplanned Communication” </a:t>
            </a:r>
            <a:r>
              <a:rPr lang="en-US" b="1" u="none" baseline="0" dirty="0"/>
              <a:t>(Page 78 in CSE)</a:t>
            </a:r>
            <a:br>
              <a:rPr lang="en-US" b="1" u="none" baseline="0" dirty="0"/>
            </a:br>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61</a:t>
            </a:fld>
            <a:endParaRPr lang="en-US"/>
          </a:p>
        </p:txBody>
      </p:sp>
    </p:spTree>
    <p:extLst>
      <p:ext uri="{BB962C8B-B14F-4D97-AF65-F5344CB8AC3E}">
        <p14:creationId xmlns:p14="http://schemas.microsoft.com/office/powerpoint/2010/main" val="6303456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62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endParaRPr lang="en-US" sz="1200" dirty="0"/>
          </a:p>
          <a:p>
            <a:br>
              <a:rPr lang="en-US" dirty="0"/>
            </a:b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62</a:t>
            </a:fld>
            <a:endParaRPr lang="en-US"/>
          </a:p>
        </p:txBody>
      </p:sp>
    </p:spTree>
    <p:extLst>
      <p:ext uri="{BB962C8B-B14F-4D97-AF65-F5344CB8AC3E}">
        <p14:creationId xmlns:p14="http://schemas.microsoft.com/office/powerpoint/2010/main" val="5352184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62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r>
              <a:rPr lang="en-US" sz="1200" b="1" dirty="0"/>
              <a:t>The world of insurance is changing at an extraordinary pace. </a:t>
            </a:r>
            <a:r>
              <a:rPr lang="en-US" sz="1200" dirty="0"/>
              <a:t>With the widespread reach of all things Internet, the vast array of technology tools and myriad access points for the latest information, a profound shift has occurred for agencies. </a:t>
            </a:r>
          </a:p>
          <a:p>
            <a:endParaRPr lang="en-US" sz="1200" dirty="0"/>
          </a:p>
          <a:p>
            <a:r>
              <a:rPr lang="en-US" sz="1200" dirty="0"/>
              <a:t>Your insureds and future customers have more power than ever before, as they come to you having done research about the coverages they need, and having read reviews about your agency. </a:t>
            </a:r>
          </a:p>
          <a:p>
            <a:endParaRPr lang="en-US" sz="1200" dirty="0"/>
          </a:p>
          <a:p>
            <a:r>
              <a:rPr lang="en-US" sz="1200" dirty="0"/>
              <a:t>Your employees are using new tools to service clients, improve workflows and simply sell insurance. They are also working more collaboratively and using the latest technologies to communicate with your clients and with each other. Social media has created the expectation that the workplace will be transparent, and that the use external resources will not only be allowed, but also required.</a:t>
            </a:r>
            <a:br>
              <a:rPr lang="en-US" dirty="0"/>
            </a:b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63</a:t>
            </a:fld>
            <a:endParaRPr lang="en-US"/>
          </a:p>
        </p:txBody>
      </p:sp>
    </p:spTree>
    <p:extLst>
      <p:ext uri="{BB962C8B-B14F-4D97-AF65-F5344CB8AC3E}">
        <p14:creationId xmlns:p14="http://schemas.microsoft.com/office/powerpoint/2010/main" val="35388018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62-63 in CSE</a:t>
            </a:r>
          </a:p>
          <a:p>
            <a:endParaRPr lang="en-US" dirty="0"/>
          </a:p>
          <a:p>
            <a:r>
              <a:rPr lang="en-US" dirty="0"/>
              <a:t>Agencies must start NOW to find and hire the most promising and smartest workers to keep your agency competitive and relevant and able to provide the service your clients using efficient and techno-savvy means!</a:t>
            </a:r>
          </a:p>
          <a:p>
            <a:endParaRPr lang="en-US" b="1" dirty="0"/>
          </a:p>
          <a:p>
            <a:r>
              <a:rPr lang="en-US" b="0" dirty="0"/>
              <a:t>IIABA</a:t>
            </a:r>
            <a:r>
              <a:rPr lang="en-US" b="0" baseline="0" dirty="0"/>
              <a:t> “</a:t>
            </a:r>
            <a:r>
              <a:rPr lang="en-US" b="0" dirty="0"/>
              <a:t>Best</a:t>
            </a:r>
            <a:r>
              <a:rPr lang="en-US" b="0" baseline="0" dirty="0"/>
              <a:t> Practices Agencies” Never Stop Hiring! It’s an ongoing effort and part of their strategic plan. (Source: IIABA Best Practices Study – Annual Reports)</a:t>
            </a:r>
          </a:p>
          <a:p>
            <a:endParaRPr lang="en-US" b="0" baseline="0" dirty="0"/>
          </a:p>
          <a:p>
            <a:r>
              <a:rPr lang="en-US" b="0" baseline="0" dirty="0"/>
              <a:t>About Best Practices: </a:t>
            </a:r>
            <a:r>
              <a:rPr lang="en-US" sz="1200" b="0" i="0" kern="1200" dirty="0">
                <a:solidFill>
                  <a:schemeClr val="tx1"/>
                </a:solidFill>
                <a:effectLst/>
                <a:latin typeface="+mn-lt"/>
                <a:ea typeface="+mn-ea"/>
                <a:cs typeface="+mn-cs"/>
              </a:rPr>
              <a:t>The annual Best Practices Study originated in 1993 as an initiative to help independent agents build the value of their most important asset, their agencies. By studying the leading agencies and brokers in the country, the Big "I" hoped to provide member agents with meaningful performance benchmarks and business strategies that could be adopted or adapted for use in improving agency performance, thus enhancing agency value.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Web: www.independentagent.com/best</a:t>
            </a:r>
            <a:r>
              <a:rPr lang="en-US" sz="1200" b="0" i="0" kern="1200" baseline="0" dirty="0">
                <a:solidFill>
                  <a:schemeClr val="tx1"/>
                </a:solidFill>
                <a:effectLst/>
                <a:latin typeface="+mn-lt"/>
                <a:ea typeface="+mn-ea"/>
                <a:cs typeface="+mn-cs"/>
              </a:rPr>
              <a:t>practices </a:t>
            </a:r>
          </a:p>
          <a:p>
            <a:r>
              <a:rPr lang="en-US" sz="1200" b="0" i="0" kern="1200" baseline="0" dirty="0">
                <a:solidFill>
                  <a:schemeClr val="tx1"/>
                </a:solidFill>
                <a:effectLst/>
                <a:latin typeface="+mn-lt"/>
                <a:ea typeface="+mn-ea"/>
                <a:cs typeface="+mn-cs"/>
              </a:rPr>
              <a:t>Email: bestpractices@iiaba.net</a:t>
            </a:r>
          </a:p>
          <a:p>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64</a:t>
            </a:fld>
            <a:endParaRPr lang="en-US"/>
          </a:p>
        </p:txBody>
      </p:sp>
    </p:spTree>
    <p:extLst>
      <p:ext uri="{BB962C8B-B14F-4D97-AF65-F5344CB8AC3E}">
        <p14:creationId xmlns:p14="http://schemas.microsoft.com/office/powerpoint/2010/main" val="4609687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62-63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THE WAR ON TALENT! The Big “I” is</a:t>
            </a:r>
            <a:r>
              <a:rPr lang="en-US" b="1" baseline="0" dirty="0"/>
              <a:t> working to help the future agency force.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baseline="0" dirty="0"/>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baseline="0" dirty="0"/>
              <a:t>ABOUT InVEST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baseline="0" dirty="0"/>
          </a:p>
          <a:p>
            <a:r>
              <a:rPr lang="en-US" sz="1200" b="0" i="0" kern="1200" dirty="0">
                <a:solidFill>
                  <a:schemeClr val="tx1"/>
                </a:solidFill>
                <a:effectLst/>
                <a:latin typeface="+mn-lt"/>
                <a:ea typeface="+mn-ea"/>
                <a:cs typeface="+mn-cs"/>
              </a:rPr>
              <a:t>InVEST educates high school and college students about insurance and the wide variety of careers in the industry. For more than 45 years, InVEST volunteers have been in the classroom dispelling the age old myth that the insurance industry is old, boring and doesn’t lead to a rewarding career. Through a hands-on education approach with a variety of lessons students get an idea of what the insurance industry really is—a rewarding and lucrative profession that allows individuals to make a difference.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the classroom, students learn about risk management, auto, homeowner, life and health insurance in an interactive environment. They get to run their own business, sell and service insurance policies in a mock setting.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Opportunities are available throughout the nation for you to volunteer in the classroom. You are able to share your experience, explain the importance of insurance protection and give insight to an insurance workday. Through InVEST, the insurance industry is poised to attract the best and brightest talent. We have what the next generation wants in a career—security, flexibility, growth opportunities and an opportunity to give back to their community. You have an opportunity to cultivate passionate professionals for your agency or company and provide that spark to encourage more young professionals to love a career in insurance!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dirty="0"/>
              <a:t>There</a:t>
            </a:r>
            <a:r>
              <a:rPr lang="en-US" b="0" baseline="0" dirty="0"/>
              <a:t> are: </a:t>
            </a:r>
            <a:endParaRPr lang="en-US" b="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Resources for Students.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Resources</a:t>
            </a:r>
            <a:r>
              <a:rPr lang="en-US" b="0" baseline="0" dirty="0"/>
              <a:t> for Teachers.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Resources for Insurance Professionals.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baseline="0" dirty="0"/>
              <a:t>Web: </a:t>
            </a:r>
            <a:r>
              <a:rPr lang="en-US" sz="1200" b="0" i="0" kern="1200" dirty="0">
                <a:solidFill>
                  <a:schemeClr val="tx1"/>
                </a:solidFill>
                <a:effectLst/>
                <a:latin typeface="+mn-lt"/>
                <a:ea typeface="+mn-ea"/>
                <a:cs typeface="+mn-cs"/>
              </a:rPr>
              <a:t>http://www.investprogram.org/</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baseline="0" dirty="0"/>
              <a:t>For more information – to volunteer – to get your agency involved -- contact Debbie Pickford (Debbie.Pickford@iiaba.net) at IIABA..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i="0" kern="1200" dirty="0">
                <a:solidFill>
                  <a:schemeClr val="tx1"/>
                </a:solidFill>
                <a:effectLst/>
                <a:latin typeface="+mn-lt"/>
                <a:ea typeface="+mn-ea"/>
                <a:cs typeface="+mn-cs"/>
              </a:rPr>
              <a:t>ACTIVE LINK: </a:t>
            </a:r>
            <a:r>
              <a:rPr lang="en-US" sz="1200" b="0" i="0" kern="1200" dirty="0">
                <a:solidFill>
                  <a:schemeClr val="tx1"/>
                </a:solidFill>
                <a:effectLst/>
                <a:latin typeface="+mn-lt"/>
                <a:ea typeface="+mn-ea"/>
                <a:cs typeface="+mn-cs"/>
              </a:rPr>
              <a:t>Photo hyperlinks to http://www.investprogram.org/</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65</a:t>
            </a:fld>
            <a:endParaRPr lang="en-US"/>
          </a:p>
        </p:txBody>
      </p:sp>
    </p:spTree>
    <p:extLst>
      <p:ext uri="{BB962C8B-B14F-4D97-AF65-F5344CB8AC3E}">
        <p14:creationId xmlns:p14="http://schemas.microsoft.com/office/powerpoint/2010/main" val="21755698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63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YOUR CUSTOMERS</a:t>
            </a:r>
            <a:r>
              <a:rPr lang="en-US" b="1" baseline="0" dirty="0"/>
              <a:t> ARE GOING TO BE DIFFERENT: </a:t>
            </a:r>
            <a:r>
              <a:rPr lang="en-US" b="0" dirty="0"/>
              <a:t>The Big “I” is</a:t>
            </a:r>
            <a:r>
              <a:rPr lang="en-US" b="0" baseline="0" dirty="0"/>
              <a:t> working to engage the changing consumer dynamic.</a:t>
            </a:r>
            <a:br>
              <a:rPr lang="en-US" b="0" baseline="0" dirty="0"/>
            </a:br>
            <a:endParaRPr lang="en-US" b="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baseline="0" dirty="0"/>
              <a:t>--------</a:t>
            </a:r>
            <a:br>
              <a:rPr lang="en-US" b="1" baseline="0" dirty="0"/>
            </a:br>
            <a:endParaRPr lang="en-US" b="1"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baseline="0" dirty="0"/>
              <a:t>ABOUT THE DIVERSITY TASK FORCE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mn-lt"/>
                <a:ea typeface="+mn-ea"/>
                <a:cs typeface="+mn-cs"/>
              </a:rPr>
              <a:t>The world is changing.  The most recent census provides substantive data to prove every agency should be operationally ready and operationally friendly and ready to communicate your unique message in a relevant manner that shows respect for others’ cultures, values, language and priorities. The Diversity Task Force engages and develops a sustainable diverse independent agency network by partnering with state associations, carriers, and industry affinity groups</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 address these important issues, a series of webcast and materials are being provided to Big "I" members at no charge through the Diversity Training Series, providing</a:t>
            </a:r>
            <a:r>
              <a:rPr lang="en-US" sz="1200" b="0" i="0" kern="1200" baseline="0" dirty="0">
                <a:solidFill>
                  <a:schemeClr val="tx1"/>
                </a:solidFill>
                <a:effectLst/>
                <a:latin typeface="+mn-lt"/>
                <a:ea typeface="+mn-ea"/>
                <a:cs typeface="+mn-cs"/>
              </a:rPr>
              <a:t> resources on different market resource groups, demographics and more.</a:t>
            </a:r>
            <a:r>
              <a:rPr lang="en-US" sz="1200" b="0" i="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baseline="0" dirty="0"/>
              <a:t>Web: www.independentagent.com/diversity</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baseline="0" dirty="0"/>
              <a:t>For more information – contact Whitnee Dillard or Madelyn Flannagan at IIABA.. Whitnee.Dillard@iiaba.net or Madelyn.Flannagan@iiaba.net</a:t>
            </a: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baseline="0" dirty="0"/>
              <a:t>ACTIVE LINK</a:t>
            </a:r>
            <a:r>
              <a:rPr lang="en-US" b="0" baseline="0" dirty="0"/>
              <a:t>: Photo hyperlinked to http://www.independentagent.com/Resources/StaffDevelopment/Diversity/Pages/home.aspx</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66</a:t>
            </a:fld>
            <a:endParaRPr lang="en-US"/>
          </a:p>
        </p:txBody>
      </p:sp>
    </p:spTree>
    <p:extLst>
      <p:ext uri="{BB962C8B-B14F-4D97-AF65-F5344CB8AC3E}">
        <p14:creationId xmlns:p14="http://schemas.microsoft.com/office/powerpoint/2010/main" val="14405842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63 in CSE</a:t>
            </a:r>
          </a:p>
          <a:p>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67</a:t>
            </a:fld>
            <a:endParaRPr lang="en-US"/>
          </a:p>
        </p:txBody>
      </p:sp>
    </p:spTree>
    <p:extLst>
      <p:ext uri="{BB962C8B-B14F-4D97-AF65-F5344CB8AC3E}">
        <p14:creationId xmlns:p14="http://schemas.microsoft.com/office/powerpoint/2010/main" val="16931007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64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dirty="0"/>
              <a:t>Here are some industry disrupters</a:t>
            </a:r>
            <a:r>
              <a:rPr lang="en-US" b="0" baseline="0" dirty="0"/>
              <a:t> to name and discuss with the class.</a:t>
            </a:r>
            <a:br>
              <a:rPr lang="en-US" b="1" baseline="0" dirty="0"/>
            </a:b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Telematics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Telematics</a:t>
            </a:r>
            <a:r>
              <a:rPr lang="en-US" sz="1200" b="0" i="0" kern="1200" baseline="0" dirty="0">
                <a:solidFill>
                  <a:schemeClr val="tx1"/>
                </a:solidFill>
                <a:effectLst/>
                <a:latin typeface="+mn-lt"/>
                <a:ea typeface="+mn-ea"/>
                <a:cs typeface="+mn-cs"/>
              </a:rPr>
              <a:t> is the blending of technology into vehicles and on-board integration within road vehicles</a:t>
            </a:r>
            <a:endParaRPr lang="en-US"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Internet of things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Driverless cars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Drones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One of the most fluid issues in insurance today involves drones. The technology, regulations, exposures, and coverages seem to change on a daily basis. The VU offers a recorded</a:t>
            </a:r>
            <a:r>
              <a:rPr lang="en-US" sz="1200" b="0" i="0" kern="1200" baseline="0" dirty="0">
                <a:solidFill>
                  <a:schemeClr val="tx1"/>
                </a:solidFill>
                <a:effectLst/>
                <a:latin typeface="+mn-lt"/>
                <a:ea typeface="+mn-ea"/>
                <a:cs typeface="+mn-cs"/>
              </a:rPr>
              <a:t> webinar on this topic for anyone wanting to learn more.</a:t>
            </a: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Cybercrimes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Ride sharing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VU offers a multitude of articles. Here is one: Insurance</a:t>
            </a:r>
            <a:r>
              <a:rPr lang="en-US" sz="1200" b="0" i="0" kern="1200" baseline="0" dirty="0">
                <a:solidFill>
                  <a:schemeClr val="tx1"/>
                </a:solidFill>
                <a:effectLst/>
                <a:latin typeface="+mn-lt"/>
                <a:ea typeface="+mn-ea"/>
                <a:cs typeface="+mn-cs"/>
              </a:rPr>
              <a:t> Implications of Car Sharing: http://www.independentagent.com/Education/VU/Insurance/Personal-Lines/Auto/Rental-Cars/EdwardsCarSharing.aspx</a:t>
            </a:r>
            <a:endParaRPr lang="en-US"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Home</a:t>
            </a:r>
            <a:r>
              <a:rPr lang="en-US" sz="1200" b="0" i="0" kern="1200" baseline="0" dirty="0">
                <a:solidFill>
                  <a:schemeClr val="tx1"/>
                </a:solidFill>
                <a:effectLst/>
                <a:latin typeface="+mn-lt"/>
                <a:ea typeface="+mn-ea"/>
                <a:cs typeface="+mn-cs"/>
              </a:rPr>
              <a:t> sharing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On-demand everything!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kern="1200" dirty="0">
                <a:solidFill>
                  <a:schemeClr val="tx1"/>
                </a:solidFill>
                <a:effectLst/>
                <a:latin typeface="+mn-lt"/>
                <a:ea typeface="+mn-ea"/>
                <a:cs typeface="+mn-cs"/>
              </a:rPr>
              <a:t>Is your service staff up-to-speed on these things and can they help current and new customers effectively navigate the marketplace for the proper coverage?  What about things like rides haring or home sharing? Do they know the underwriting criteria of each of your markets and how these issues are handled company by company? The insurance industry is addressing some of these issues head-on and adding new product lines, endorsements, exclusions and sending out reams of information.  Education is critical to protecting your clients and your errors and omissions exposure.</a:t>
            </a: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68</a:t>
            </a:fld>
            <a:endParaRPr lang="en-US"/>
          </a:p>
        </p:txBody>
      </p:sp>
    </p:spTree>
    <p:extLst>
      <p:ext uri="{BB962C8B-B14F-4D97-AF65-F5344CB8AC3E}">
        <p14:creationId xmlns:p14="http://schemas.microsoft.com/office/powerpoint/2010/main" val="13970533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65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FACT:</a:t>
            </a:r>
            <a:r>
              <a:rPr lang="en-US" b="1" baseline="0" dirty="0"/>
              <a:t> </a:t>
            </a:r>
            <a:r>
              <a:rPr lang="en-US" dirty="0"/>
              <a:t>Between the time this information was written and you are reading it, it’s likely something new has come to the forefront. Stay engaged.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dirty="0"/>
              <a:t>While Facebook continues to lead the social media pack with 1.15 billion active monthly users, Google+ is quickly gaining steam, and now has the second highest number of monthly users—343 million (Source: www.cosida.com)</a:t>
            </a: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69</a:t>
            </a:fld>
            <a:endParaRPr lang="en-US"/>
          </a:p>
        </p:txBody>
      </p:sp>
    </p:spTree>
    <p:extLst>
      <p:ext uri="{BB962C8B-B14F-4D97-AF65-F5344CB8AC3E}">
        <p14:creationId xmlns:p14="http://schemas.microsoft.com/office/powerpoint/2010/main" val="13571903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t>Page 66 in CSE</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r>
              <a:rPr lang="en-US" sz="1400" b="1" u="none" baseline="0" dirty="0">
                <a:solidFill>
                  <a:srgbClr val="FF0000"/>
                </a:solidFill>
              </a:rPr>
              <a:t>OPTIONAL WORKSHEET </a:t>
            </a:r>
            <a:r>
              <a:rPr lang="en-US" b="0" u="none" baseline="0" dirty="0"/>
              <a:t>– “Plan for The Future” Checklist </a:t>
            </a:r>
            <a:r>
              <a:rPr lang="en-US" b="1" u="none" baseline="0" dirty="0"/>
              <a:t>(Page 79 in CSE)</a:t>
            </a:r>
            <a:br>
              <a:rPr lang="en-US" b="1" u="none" baseline="0" dirty="0"/>
            </a:br>
            <a:endParaRPr lang="en-US" b="1" u="none" baseline="0" dirty="0"/>
          </a:p>
          <a:p>
            <a:r>
              <a:rPr lang="en-US" b="1" baseline="0" dirty="0"/>
              <a:t>If a three-hour class</a:t>
            </a:r>
            <a:r>
              <a:rPr lang="en-US" b="0" baseline="0" dirty="0"/>
              <a:t>, this can be referenced as something to use back in the office.</a:t>
            </a:r>
            <a:br>
              <a:rPr lang="en-US" b="0" baseline="0" dirty="0"/>
            </a:br>
            <a:r>
              <a:rPr lang="en-US" b="1" baseline="0" dirty="0"/>
              <a:t>If a six-hour class, </a:t>
            </a:r>
            <a:r>
              <a:rPr lang="en-US" b="0" baseline="0" dirty="0"/>
              <a:t>attendees can take time to go through the questions and ask to share results and feedback.</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70</a:t>
            </a:fld>
            <a:endParaRPr lang="en-US"/>
          </a:p>
        </p:txBody>
      </p:sp>
    </p:spTree>
    <p:extLst>
      <p:ext uri="{BB962C8B-B14F-4D97-AF65-F5344CB8AC3E}">
        <p14:creationId xmlns:p14="http://schemas.microsoft.com/office/powerpoint/2010/main" val="392553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 high</a:t>
            </a:r>
            <a:r>
              <a:rPr lang="en-US" sz="1400" b="1" baseline="0" dirty="0"/>
              <a:t> level </a:t>
            </a:r>
            <a:r>
              <a:rPr lang="en-US" sz="1400" b="1" dirty="0"/>
              <a:t>look at the client</a:t>
            </a:r>
            <a:r>
              <a:rPr lang="en-US" sz="1400" b="1" baseline="0" dirty="0"/>
              <a:t> cycle</a:t>
            </a:r>
            <a:br>
              <a:rPr lang="en-US" sz="1400" b="1" baseline="0" dirty="0"/>
            </a:br>
            <a:endParaRPr lang="en-US" sz="1400" b="1" dirty="0"/>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b="1" dirty="0"/>
              <a:t>ENGAGE: </a:t>
            </a:r>
            <a:r>
              <a:rPr lang="en-US" sz="1400" b="0" dirty="0"/>
              <a:t>Engage new customers.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b="1" dirty="0"/>
              <a:t>REINFORCE: </a:t>
            </a:r>
            <a:r>
              <a:rPr lang="en-US" sz="1400" b="0" dirty="0"/>
              <a:t>Reinforce their purchasing decisions.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b="1" dirty="0"/>
              <a:t>STRENGTHEN:</a:t>
            </a:r>
            <a:r>
              <a:rPr lang="en-US" sz="1400" b="1" baseline="0" dirty="0"/>
              <a:t> </a:t>
            </a:r>
            <a:r>
              <a:rPr lang="en-US" sz="1400" b="0" dirty="0"/>
              <a:t>Strengthen</a:t>
            </a:r>
            <a:r>
              <a:rPr lang="en-US" sz="1400" b="0" baseline="0" dirty="0"/>
              <a:t> relationships.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400" b="1" baseline="0" dirty="0"/>
              <a:t>GROW</a:t>
            </a:r>
            <a:r>
              <a:rPr lang="en-US" sz="1400" b="0" baseline="0" dirty="0"/>
              <a:t>: Grow their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t>-----</a:t>
            </a: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Graphic also on</a:t>
            </a:r>
            <a:r>
              <a:rPr lang="en-US" sz="1400" b="1" baseline="0" dirty="0"/>
              <a:t> CSE Page 12.</a:t>
            </a:r>
            <a:br>
              <a:rPr lang="en-US" sz="1400" b="1" baseline="0" dirty="0"/>
            </a:br>
            <a:br>
              <a:rPr lang="en-US" sz="1400" b="1" baseline="0" dirty="0"/>
            </a:br>
            <a:r>
              <a:rPr lang="en-US" sz="1400" b="1" dirty="0"/>
              <a:t>Where did your customers go?  What do you think?</a:t>
            </a:r>
            <a:r>
              <a:rPr lang="en-US" sz="1400" b="1" baseline="0" dirty="0"/>
              <a:t> </a:t>
            </a:r>
            <a:r>
              <a:rPr lang="en-US" sz="1400" b="0" baseline="0" dirty="0"/>
              <a:t>(Source: According to Customer Experience Report by Right Now)</a:t>
            </a:r>
            <a:endParaRPr lang="en-US" sz="14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1" dirty="0"/>
              <a:t>3% </a:t>
            </a:r>
            <a:r>
              <a:rPr lang="en-US" sz="3200" dirty="0">
                <a:solidFill>
                  <a:schemeClr val="bg2">
                    <a:lumMod val="50000"/>
                  </a:schemeClr>
                </a:solidFill>
              </a:rPr>
              <a:t>Move Away</a:t>
            </a:r>
            <a:endParaRPr lang="en-US" sz="32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b="1" dirty="0"/>
              <a:t>5% </a:t>
            </a:r>
            <a:r>
              <a:rPr lang="en-US" sz="2400" dirty="0">
                <a:solidFill>
                  <a:schemeClr val="bg2">
                    <a:lumMod val="50000"/>
                  </a:schemeClr>
                </a:solidFill>
              </a:rPr>
              <a:t>Develop Other Business Relationships</a:t>
            </a:r>
            <a:endParaRPr lang="en-US" sz="24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t>9% </a:t>
            </a:r>
            <a:r>
              <a:rPr lang="en-US" sz="1800" dirty="0">
                <a:solidFill>
                  <a:schemeClr val="bg2">
                    <a:lumMod val="50000"/>
                  </a:schemeClr>
                </a:solidFill>
              </a:rPr>
              <a:t>Leave for Competitive Reasons (Better Price, Etc.) </a:t>
            </a:r>
            <a:endParaRPr lang="en-US" sz="18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dirty="0"/>
              <a:t>15% </a:t>
            </a:r>
            <a:r>
              <a:rPr lang="en-US" sz="1400" dirty="0">
                <a:solidFill>
                  <a:schemeClr val="bg2">
                    <a:lumMod val="50000"/>
                  </a:schemeClr>
                </a:solidFill>
              </a:rPr>
              <a:t>Are Dissatisfied With Your Service</a:t>
            </a:r>
            <a:endParaRPr lang="en-US" sz="14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t>68% </a:t>
            </a:r>
            <a:r>
              <a:rPr lang="en-US" sz="1200" b="0" dirty="0">
                <a:solidFill>
                  <a:schemeClr val="bg2">
                    <a:lumMod val="50000"/>
                  </a:schemeClr>
                </a:solidFill>
              </a:rPr>
              <a:t>Leave because of an attitude of indifference toward them by an owner, manager or other employee!</a:t>
            </a:r>
          </a:p>
          <a:p>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8</a:t>
            </a:fld>
            <a:endParaRPr lang="en-US"/>
          </a:p>
        </p:txBody>
      </p:sp>
    </p:spTree>
    <p:extLst>
      <p:ext uri="{BB962C8B-B14F-4D97-AF65-F5344CB8AC3E}">
        <p14:creationId xmlns:p14="http://schemas.microsoft.com/office/powerpoint/2010/main" val="14374676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In conclusion: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Your independent agency today has more opportunities to prosper than ever before in the history of the insurance industry.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complexion of today’s marketplace allows your agency to be the hub of its own community as well as a member of many other communities – all populated by consumers.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Some of these consumers are your customers, and you want to make sure they stay with you.  Others are prospective customers who need to be convinced to do business with you.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Utilize social media, your stories, connections, and the power to connect.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manual and course have offered </a:t>
            </a:r>
            <a:r>
              <a:rPr lang="en-US" sz="1200" b="0" i="0" kern="1200" dirty="0">
                <a:solidFill>
                  <a:schemeClr val="tx1"/>
                </a:solidFill>
                <a:effectLst/>
                <a:latin typeface="+mn-lt"/>
                <a:ea typeface="+mn-ea"/>
                <a:cs typeface="+mn-cs"/>
              </a:rPr>
              <a:t>direction that will help you to confidently and efficiently provide meaningful, valuable and profitable customer service as a foundational component of your business.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Worksheets are available online electronically: www.independentagent.com/csexperience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If looking for supplemental resources, the Agents Council for Technology web has a wealth of resources to tie in from their website, social media, sales and marketing area.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i="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1" i="0" kern="1200" dirty="0">
              <a:solidFill>
                <a:schemeClr val="tx1"/>
              </a:solidFill>
              <a:effectLst/>
              <a:latin typeface="+mn-lt"/>
              <a:ea typeface="+mn-ea"/>
              <a:cs typeface="+mn-cs"/>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3092A3A-70C3-4EA7-9E00-C964F643B096}" type="slidenum">
              <a:rPr lang="en-US" smtClean="0"/>
              <a:t>71</a:t>
            </a:fld>
            <a:endParaRPr lang="en-US"/>
          </a:p>
        </p:txBody>
      </p:sp>
    </p:spTree>
    <p:extLst>
      <p:ext uri="{BB962C8B-B14F-4D97-AF65-F5344CB8AC3E}">
        <p14:creationId xmlns:p14="http://schemas.microsoft.com/office/powerpoint/2010/main" val="234654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CSE Page 11</a:t>
            </a:r>
          </a:p>
          <a:p>
            <a:endParaRPr lang="en-US" b="1" dirty="0"/>
          </a:p>
          <a:p>
            <a:r>
              <a:rPr lang="en-US" b="1" dirty="0"/>
              <a:t>New</a:t>
            </a:r>
            <a:r>
              <a:rPr lang="en-US" b="1" baseline="0" dirty="0"/>
              <a:t> customers </a:t>
            </a:r>
            <a:r>
              <a:rPr lang="en-US" b="0" baseline="0" dirty="0"/>
              <a:t>= individual messages that are relevant to their situation, their personal and specific needs can create a long lasting relationship. With insurance the customer probably doesn’t think about them until there is a renewal, bill or a claim.</a:t>
            </a:r>
          </a:p>
          <a:p>
            <a:endParaRPr lang="en-US" b="0" baseline="0" dirty="0"/>
          </a:p>
          <a:p>
            <a:r>
              <a:rPr lang="en-US" b="0" baseline="0" dirty="0"/>
              <a:t>Reduce churn rate. Learn your customers demographic. There is tons of data out in the world. Customer communications is key, but personalized.  Relationships can turn into revenue.</a:t>
            </a:r>
          </a:p>
          <a:p>
            <a:endParaRPr lang="en-US" b="0" baseline="0" dirty="0"/>
          </a:p>
          <a:p>
            <a:r>
              <a:rPr lang="en-US" b="1" baseline="0" dirty="0"/>
              <a:t>Top five essentials for delivering best in class service </a:t>
            </a:r>
            <a:r>
              <a:rPr lang="en-US" b="0" baseline="0" dirty="0"/>
              <a:t>(Source: Pitney Bowes)</a:t>
            </a:r>
          </a:p>
          <a:p>
            <a:pPr marL="228600" indent="-228600">
              <a:buAutoNum type="arabicParenR"/>
            </a:pPr>
            <a:r>
              <a:rPr lang="en-US" b="0" baseline="0" dirty="0"/>
              <a:t>Customer Data 2) Location 3) Insight 4) Strategy 5) Communication</a:t>
            </a:r>
          </a:p>
          <a:p>
            <a:pPr marL="228600" indent="-228600">
              <a:buAutoNum type="arabicParenR"/>
            </a:pPr>
            <a:endParaRPr lang="en-US" b="0" baseline="0" dirty="0"/>
          </a:p>
          <a:p>
            <a:pPr marL="0" indent="0">
              <a:buNone/>
            </a:pPr>
            <a:r>
              <a:rPr lang="en-US" b="1" baseline="0" dirty="0">
                <a:solidFill>
                  <a:srgbClr val="00B0F0"/>
                </a:solidFill>
              </a:rPr>
              <a:t>Customer Data </a:t>
            </a:r>
            <a:r>
              <a:rPr lang="en-US" b="0" baseline="0" dirty="0"/>
              <a:t>= collecting data on customer behavior, interests, buying patterns</a:t>
            </a:r>
          </a:p>
          <a:p>
            <a:pPr marL="0" indent="0">
              <a:buNone/>
            </a:pPr>
            <a:r>
              <a:rPr lang="en-US" b="1" baseline="0" dirty="0"/>
              <a:t>Location</a:t>
            </a:r>
            <a:r>
              <a:rPr lang="en-US" b="0" baseline="0" dirty="0"/>
              <a:t> = know where your customer comes from and target marketing</a:t>
            </a:r>
          </a:p>
          <a:p>
            <a:pPr marL="0" indent="0">
              <a:buNone/>
            </a:pPr>
            <a:r>
              <a:rPr lang="en-US" b="1" baseline="0" dirty="0"/>
              <a:t>Insight </a:t>
            </a:r>
            <a:r>
              <a:rPr lang="en-US" b="0" baseline="0" dirty="0"/>
              <a:t>= Identify when customers return to your business (loyalty programs, email discounts?)</a:t>
            </a:r>
          </a:p>
          <a:p>
            <a:pPr marL="0" indent="0">
              <a:buNone/>
            </a:pPr>
            <a:r>
              <a:rPr lang="en-US" b="1" baseline="0" dirty="0"/>
              <a:t>Strategy</a:t>
            </a:r>
            <a:r>
              <a:rPr lang="en-US" b="0" baseline="0" dirty="0"/>
              <a:t> = You are defining your journey from the customers point of view</a:t>
            </a:r>
          </a:p>
          <a:p>
            <a:pPr marL="0" indent="0">
              <a:buNone/>
            </a:pPr>
            <a:r>
              <a:rPr lang="en-US" b="1" baseline="0" dirty="0"/>
              <a:t>Communications</a:t>
            </a:r>
            <a:r>
              <a:rPr lang="en-US" b="0" baseline="0" dirty="0"/>
              <a:t> = Email, social media, etc. Some of the items mentioned during traditional and new marketing section</a:t>
            </a:r>
            <a:endParaRPr lang="en-US" b="0" dirty="0"/>
          </a:p>
        </p:txBody>
      </p:sp>
      <p:sp>
        <p:nvSpPr>
          <p:cNvPr id="4" name="Slide Number Placeholder 3"/>
          <p:cNvSpPr>
            <a:spLocks noGrp="1"/>
          </p:cNvSpPr>
          <p:nvPr>
            <p:ph type="sldNum" sz="quarter" idx="10"/>
          </p:nvPr>
        </p:nvSpPr>
        <p:spPr/>
        <p:txBody>
          <a:bodyPr/>
          <a:lstStyle/>
          <a:p>
            <a:fld id="{73092A3A-70C3-4EA7-9E00-C964F643B096}" type="slidenum">
              <a:rPr lang="en-US" smtClean="0"/>
              <a:t>9</a:t>
            </a:fld>
            <a:endParaRPr lang="en-US"/>
          </a:p>
        </p:txBody>
      </p:sp>
    </p:spTree>
    <p:extLst>
      <p:ext uri="{BB962C8B-B14F-4D97-AF65-F5344CB8AC3E}">
        <p14:creationId xmlns:p14="http://schemas.microsoft.com/office/powerpoint/2010/main" val="2444899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Page 11 in CSE</a:t>
            </a:r>
          </a:p>
          <a:p>
            <a:endParaRPr lang="en-US" b="1" dirty="0"/>
          </a:p>
          <a:p>
            <a:endParaRPr lang="en-US" b="1" dirty="0"/>
          </a:p>
        </p:txBody>
      </p:sp>
      <p:sp>
        <p:nvSpPr>
          <p:cNvPr id="4" name="Slide Number Placeholder 3"/>
          <p:cNvSpPr>
            <a:spLocks noGrp="1"/>
          </p:cNvSpPr>
          <p:nvPr>
            <p:ph type="sldNum" sz="quarter" idx="10"/>
          </p:nvPr>
        </p:nvSpPr>
        <p:spPr/>
        <p:txBody>
          <a:bodyPr/>
          <a:lstStyle/>
          <a:p>
            <a:fld id="{73092A3A-70C3-4EA7-9E00-C964F643B096}" type="slidenum">
              <a:rPr lang="en-US" smtClean="0"/>
              <a:t>10</a:t>
            </a:fld>
            <a:endParaRPr lang="en-US"/>
          </a:p>
        </p:txBody>
      </p:sp>
    </p:spTree>
    <p:extLst>
      <p:ext uri="{BB962C8B-B14F-4D97-AF65-F5344CB8AC3E}">
        <p14:creationId xmlns:p14="http://schemas.microsoft.com/office/powerpoint/2010/main" val="248989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5D2EA1-2E71-4F16-A218-D17F9A1E5291}"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334700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D2EA1-2E71-4F16-A218-D17F9A1E5291}"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161947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D2EA1-2E71-4F16-A218-D17F9A1E5291}"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157796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D2EA1-2E71-4F16-A218-D17F9A1E5291}"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2260744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5D2EA1-2E71-4F16-A218-D17F9A1E5291}"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327940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5D2EA1-2E71-4F16-A218-D17F9A1E5291}"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161416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5D2EA1-2E71-4F16-A218-D17F9A1E5291}"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43627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5D2EA1-2E71-4F16-A218-D17F9A1E5291}"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240049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D2EA1-2E71-4F16-A218-D17F9A1E5291}"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197972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5D2EA1-2E71-4F16-A218-D17F9A1E5291}"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124639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5D2EA1-2E71-4F16-A218-D17F9A1E5291}"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9EC8F-60F4-4446-A1D0-2478E099F81B}" type="slidenum">
              <a:rPr lang="en-US" smtClean="0"/>
              <a:t>‹#›</a:t>
            </a:fld>
            <a:endParaRPr lang="en-US"/>
          </a:p>
        </p:txBody>
      </p:sp>
    </p:spTree>
    <p:extLst>
      <p:ext uri="{BB962C8B-B14F-4D97-AF65-F5344CB8AC3E}">
        <p14:creationId xmlns:p14="http://schemas.microsoft.com/office/powerpoint/2010/main" val="98309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D2EA1-2E71-4F16-A218-D17F9A1E5291}" type="datetimeFigureOut">
              <a:rPr lang="en-US" smtClean="0"/>
              <a:t>6/1/2017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9EC8F-60F4-4446-A1D0-2478E099F81B}" type="slidenum">
              <a:rPr lang="en-US" smtClean="0"/>
              <a:t>‹#›</a:t>
            </a:fld>
            <a:endParaRPr lang="en-US"/>
          </a:p>
        </p:txBody>
      </p:sp>
    </p:spTree>
    <p:extLst>
      <p:ext uri="{BB962C8B-B14F-4D97-AF65-F5344CB8AC3E}">
        <p14:creationId xmlns:p14="http://schemas.microsoft.com/office/powerpoint/2010/main" val="3056395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6.emf"/><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slide" Target="slide13.xml"/><Relationship Id="rId26" Type="http://schemas.openxmlformats.org/officeDocument/2006/relationships/slide" Target="slide62.xml"/><Relationship Id="rId3" Type="http://schemas.openxmlformats.org/officeDocument/2006/relationships/image" Target="../media/image5.png"/><Relationship Id="rId21" Type="http://schemas.openxmlformats.org/officeDocument/2006/relationships/slide" Target="slide28.xml"/><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slide" Target="slide6.xml"/><Relationship Id="rId25" Type="http://schemas.openxmlformats.org/officeDocument/2006/relationships/slide" Target="slide55.xml"/><Relationship Id="rId2" Type="http://schemas.openxmlformats.org/officeDocument/2006/relationships/image" Target="../media/image4.png"/><Relationship Id="rId16" Type="http://schemas.openxmlformats.org/officeDocument/2006/relationships/slide" Target="slide4.xml"/><Relationship Id="rId20"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slide" Target="slide50.xml"/><Relationship Id="rId5" Type="http://schemas.openxmlformats.org/officeDocument/2006/relationships/image" Target="../media/image7.png"/><Relationship Id="rId15" Type="http://schemas.openxmlformats.org/officeDocument/2006/relationships/slide" Target="slide3.xml"/><Relationship Id="rId23" Type="http://schemas.openxmlformats.org/officeDocument/2006/relationships/slide" Target="slide43.xml"/><Relationship Id="rId10" Type="http://schemas.openxmlformats.org/officeDocument/2006/relationships/image" Target="../media/image12.png"/><Relationship Id="rId19" Type="http://schemas.openxmlformats.org/officeDocument/2006/relationships/slide" Target="slide16.xml"/><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slide" Target="slide40.xml"/><Relationship Id="rId27" Type="http://schemas.openxmlformats.org/officeDocument/2006/relationships/slide" Target="slide7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hyperlink" Target="http://www.talkwalker.com/en/social-media-intelligenc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3.jp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hyperlink" Target="https://www.independentagent.com/ACT/Pages/marketing/default.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3.jpg"/><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3.jpg"/><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17.jp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47.emf"/><Relationship Id="rId4" Type="http://schemas.openxmlformats.org/officeDocument/2006/relationships/image" Target="../media/image46.emf"/></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Wa8-43kE-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3.jpg"/><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rms.iiaba.net/Content/default.aspx" TargetMode="External"/><Relationship Id="rId7" Type="http://schemas.openxmlformats.org/officeDocument/2006/relationships/image" Target="../media/image3.jp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web:%20http://rms.iiaba.net/Content/default.aspx"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6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3.jpg"/><Relationship Id="rId4" Type="http://schemas.openxmlformats.org/officeDocument/2006/relationships/image" Target="../media/image54.png"/></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65.xml.rels><?xml version="1.0" encoding="UTF-8" standalone="yes"?>
<Relationships xmlns="http://schemas.openxmlformats.org/package/2006/relationships"><Relationship Id="rId3" Type="http://schemas.openxmlformats.org/officeDocument/2006/relationships/hyperlink" Target="http://www.investprogram.or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3.jpg"/><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3" Type="http://schemas.openxmlformats.org/officeDocument/2006/relationships/hyperlink" Target="https://www.independentagent.com/diversity/Pages/home.aspx"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3.jpg"/><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9oywp2qRRy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3.jpg"/><Relationship Id="rId4" Type="http://schemas.openxmlformats.org/officeDocument/2006/relationships/image" Target="../media/image21.emf"/></Relationships>
</file>

<file path=ppt/slides/_rels/slide7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6982"/>
            <a:ext cx="12191999" cy="676101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795" y="361685"/>
            <a:ext cx="7743578" cy="261704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225" y="5771669"/>
            <a:ext cx="4772310" cy="795385"/>
          </a:xfrm>
          <a:prstGeom prst="rect">
            <a:avLst/>
          </a:prstGeom>
        </p:spPr>
      </p:pic>
    </p:spTree>
    <p:extLst>
      <p:ext uri="{BB962C8B-B14F-4D97-AF65-F5344CB8AC3E}">
        <p14:creationId xmlns:p14="http://schemas.microsoft.com/office/powerpoint/2010/main" val="2105971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2 - Bring Real Meaning To “Customer Service”</a:t>
            </a:r>
          </a:p>
        </p:txBody>
      </p:sp>
      <p:sp>
        <p:nvSpPr>
          <p:cNvPr id="3" name="Content Placeholder 2"/>
          <p:cNvSpPr>
            <a:spLocks noGrp="1"/>
          </p:cNvSpPr>
          <p:nvPr>
            <p:ph idx="1"/>
          </p:nvPr>
        </p:nvSpPr>
        <p:spPr>
          <a:xfrm>
            <a:off x="1544680" y="1681409"/>
            <a:ext cx="10221743" cy="4351339"/>
          </a:xfrm>
        </p:spPr>
        <p:txBody>
          <a:bodyPr>
            <a:normAutofit fontScale="92500" lnSpcReduction="20000"/>
          </a:bodyPr>
          <a:lstStyle/>
          <a:p>
            <a:pPr marL="0" indent="0">
              <a:buNone/>
            </a:pPr>
            <a:r>
              <a:rPr lang="en-US" sz="3000" b="1" dirty="0">
                <a:solidFill>
                  <a:srgbClr val="00B0F0"/>
                </a:solidFill>
              </a:rPr>
              <a:t>STEP TWO: </a:t>
            </a:r>
            <a:br>
              <a:rPr lang="en-US" sz="3000" b="1" dirty="0">
                <a:solidFill>
                  <a:srgbClr val="00B0F0"/>
                </a:solidFill>
              </a:rPr>
            </a:br>
            <a:r>
              <a:rPr lang="en-US" sz="3000" b="1" dirty="0"/>
              <a:t>Convey the Benefits You Provide As An Independent Agent</a:t>
            </a:r>
          </a:p>
          <a:p>
            <a:pPr marL="0" indent="0">
              <a:buNone/>
            </a:pPr>
            <a:endParaRPr lang="en-US" dirty="0"/>
          </a:p>
          <a:p>
            <a:r>
              <a:rPr lang="en-US" dirty="0"/>
              <a:t>Understands the worries other business owners face</a:t>
            </a:r>
          </a:p>
          <a:p>
            <a:r>
              <a:rPr lang="en-US" dirty="0"/>
              <a:t>Flexibility</a:t>
            </a:r>
          </a:p>
          <a:p>
            <a:r>
              <a:rPr lang="en-US" dirty="0"/>
              <a:t>Personal interest in seeing every client succeed</a:t>
            </a:r>
          </a:p>
          <a:p>
            <a:r>
              <a:rPr lang="en-US" dirty="0"/>
              <a:t>Local, accessible</a:t>
            </a:r>
          </a:p>
          <a:p>
            <a:r>
              <a:rPr lang="en-US" dirty="0"/>
              <a:t>Invested in the community</a:t>
            </a:r>
          </a:p>
          <a:p>
            <a:r>
              <a:rPr lang="en-US" dirty="0"/>
              <a:t>Focused on long-term client relationships, not short-term sales</a:t>
            </a:r>
          </a:p>
          <a:p>
            <a:r>
              <a:rPr lang="en-US" dirty="0"/>
              <a:t>Ability to create customized coverage—not limited by corporate requirements established by headquarter offices elsewhere</a:t>
            </a:r>
          </a:p>
          <a:p>
            <a:endParaRPr lang="en-US" dirty="0"/>
          </a:p>
          <a:p>
            <a:endParaRPr lang="en-US" dirty="0"/>
          </a:p>
        </p:txBody>
      </p:sp>
      <p:sp>
        <p:nvSpPr>
          <p:cNvPr id="4" name="Action Button: Document 3">
            <a:hlinkClick r:id="" action="ppaction://noaction" highlightClick="1"/>
          </p:cNvPr>
          <p:cNvSpPr/>
          <p:nvPr/>
        </p:nvSpPr>
        <p:spPr>
          <a:xfrm>
            <a:off x="471055" y="5838778"/>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46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2 - Bring Real Meaning To “Customer Service”</a:t>
            </a:r>
          </a:p>
        </p:txBody>
      </p:sp>
      <p:sp>
        <p:nvSpPr>
          <p:cNvPr id="3" name="Content Placeholder 2"/>
          <p:cNvSpPr>
            <a:spLocks noGrp="1"/>
          </p:cNvSpPr>
          <p:nvPr>
            <p:ph idx="1"/>
          </p:nvPr>
        </p:nvSpPr>
        <p:spPr>
          <a:xfrm>
            <a:off x="1717964" y="1825625"/>
            <a:ext cx="9635836" cy="4351338"/>
          </a:xfrm>
        </p:spPr>
        <p:txBody>
          <a:bodyPr>
            <a:normAutofit/>
          </a:bodyPr>
          <a:lstStyle/>
          <a:p>
            <a:pPr marL="0" indent="0">
              <a:buNone/>
            </a:pPr>
            <a:r>
              <a:rPr lang="en-US" b="1" dirty="0">
                <a:solidFill>
                  <a:srgbClr val="00B0F0"/>
                </a:solidFill>
              </a:rPr>
              <a:t>STEP THREE: </a:t>
            </a:r>
            <a:br>
              <a:rPr lang="en-US" b="1" dirty="0">
                <a:solidFill>
                  <a:srgbClr val="00B0F0"/>
                </a:solidFill>
              </a:rPr>
            </a:br>
            <a:r>
              <a:rPr lang="en-US" b="1" dirty="0"/>
              <a:t>Have A Consistent Strategy</a:t>
            </a:r>
          </a:p>
          <a:p>
            <a:pPr marL="0" indent="0">
              <a:buNone/>
            </a:pPr>
            <a:endParaRPr lang="en-US" dirty="0"/>
          </a:p>
          <a:p>
            <a:r>
              <a:rPr lang="en-US" dirty="0"/>
              <a:t>Personal Touches Count</a:t>
            </a:r>
          </a:p>
          <a:p>
            <a:r>
              <a:rPr lang="en-US" dirty="0"/>
              <a:t>Be There For Your Clients</a:t>
            </a:r>
          </a:p>
          <a:p>
            <a:r>
              <a:rPr lang="en-US" dirty="0"/>
              <a:t>Give Them What They Want</a:t>
            </a:r>
          </a:p>
          <a:p>
            <a:r>
              <a:rPr lang="en-US" dirty="0"/>
              <a:t>Your Agency In The Community</a:t>
            </a:r>
          </a:p>
          <a:p>
            <a:endParaRPr lang="en-US" dirty="0"/>
          </a:p>
          <a:p>
            <a:endParaRPr lang="en-US" dirty="0"/>
          </a:p>
        </p:txBody>
      </p:sp>
      <p:sp>
        <p:nvSpPr>
          <p:cNvPr id="4" name="Action Button: Document 3">
            <a:hlinkClick r:id="" action="ppaction://noaction" highlightClick="1"/>
          </p:cNvPr>
          <p:cNvSpPr/>
          <p:nvPr/>
        </p:nvSpPr>
        <p:spPr>
          <a:xfrm>
            <a:off x="471055" y="5852635"/>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73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7"/>
            <a:ext cx="10515600" cy="1325563"/>
          </a:xfrm>
        </p:spPr>
        <p:txBody>
          <a:bodyPr/>
          <a:lstStyle/>
          <a:p>
            <a:r>
              <a:rPr lang="en-US" dirty="0"/>
              <a:t>2 - Bring Real Meaning To “Customer Service”</a:t>
            </a:r>
          </a:p>
        </p:txBody>
      </p:sp>
      <p:sp>
        <p:nvSpPr>
          <p:cNvPr id="3" name="Content Placeholder 2"/>
          <p:cNvSpPr>
            <a:spLocks noGrp="1"/>
          </p:cNvSpPr>
          <p:nvPr>
            <p:ph idx="1"/>
          </p:nvPr>
        </p:nvSpPr>
        <p:spPr>
          <a:xfrm>
            <a:off x="1568476" y="1825625"/>
            <a:ext cx="9785324" cy="4351338"/>
          </a:xfrm>
        </p:spPr>
        <p:txBody>
          <a:bodyPr>
            <a:normAutofit/>
          </a:bodyPr>
          <a:lstStyle/>
          <a:p>
            <a:pPr marL="0" indent="0">
              <a:buNone/>
            </a:pPr>
            <a:r>
              <a:rPr lang="en-US" b="1" dirty="0">
                <a:solidFill>
                  <a:srgbClr val="00B0F0"/>
                </a:solidFill>
              </a:rPr>
              <a:t>STEP FOUR: </a:t>
            </a:r>
            <a:br>
              <a:rPr lang="en-US" b="1" dirty="0">
                <a:solidFill>
                  <a:srgbClr val="00B0F0"/>
                </a:solidFill>
              </a:rPr>
            </a:br>
            <a:r>
              <a:rPr lang="en-US" b="1" dirty="0"/>
              <a:t>Design Your Service Evaluation Process</a:t>
            </a:r>
          </a:p>
          <a:p>
            <a:pPr marL="0" indent="0">
              <a:buNone/>
            </a:pPr>
            <a:endParaRPr lang="en-US" dirty="0"/>
          </a:p>
          <a:p>
            <a:r>
              <a:rPr lang="en-US" dirty="0"/>
              <a:t>Get Feedback</a:t>
            </a:r>
          </a:p>
          <a:p>
            <a:r>
              <a:rPr lang="en-US" dirty="0"/>
              <a:t>Analysis and Response</a:t>
            </a:r>
          </a:p>
          <a:p>
            <a:endParaRPr lang="en-US" dirty="0"/>
          </a:p>
          <a:p>
            <a:endParaRPr lang="en-US" dirty="0"/>
          </a:p>
        </p:txBody>
      </p:sp>
      <p:sp>
        <p:nvSpPr>
          <p:cNvPr id="4" name="Action Button: Document 3">
            <a:hlinkClick r:id="" action="ppaction://noaction" highlightClick="1"/>
          </p:cNvPr>
          <p:cNvSpPr/>
          <p:nvPr/>
        </p:nvSpPr>
        <p:spPr>
          <a:xfrm>
            <a:off x="471055" y="5852633"/>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1766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7"/>
            <a:ext cx="10515600" cy="1325563"/>
          </a:xfrm>
        </p:spPr>
        <p:txBody>
          <a:bodyPr/>
          <a:lstStyle/>
          <a:p>
            <a:r>
              <a:rPr lang="en-US"/>
              <a:t>3 - Know Your Agency</a:t>
            </a:r>
            <a:endParaRPr lang="en-US" dirty="0"/>
          </a:p>
        </p:txBody>
      </p:sp>
      <p:sp>
        <p:nvSpPr>
          <p:cNvPr id="3" name="Content Placeholder 2"/>
          <p:cNvSpPr>
            <a:spLocks noGrp="1"/>
          </p:cNvSpPr>
          <p:nvPr>
            <p:ph idx="1"/>
          </p:nvPr>
        </p:nvSpPr>
        <p:spPr>
          <a:xfrm>
            <a:off x="1522998" y="1825625"/>
            <a:ext cx="9830802" cy="4351338"/>
          </a:xfrm>
        </p:spPr>
        <p:txBody>
          <a:bodyPr>
            <a:normAutofit/>
          </a:bodyPr>
          <a:lstStyle/>
          <a:p>
            <a:pPr marL="0" indent="0">
              <a:buNone/>
            </a:pPr>
            <a:r>
              <a:rPr lang="en-US" b="1">
                <a:solidFill>
                  <a:srgbClr val="00B0F0"/>
                </a:solidFill>
              </a:rPr>
              <a:t>DEFINE WHO YOU ARE</a:t>
            </a:r>
            <a:br>
              <a:rPr lang="en-US" b="1">
                <a:solidFill>
                  <a:srgbClr val="00B0F0"/>
                </a:solidFill>
              </a:rPr>
            </a:br>
            <a:endParaRPr lang="en-US" b="1"/>
          </a:p>
          <a:p>
            <a:r>
              <a:rPr lang="en-US"/>
              <a:t>This step requires careful consideration. </a:t>
            </a:r>
          </a:p>
          <a:p>
            <a:r>
              <a:rPr lang="en-US"/>
              <a:t>There is no wrong answer.</a:t>
            </a:r>
          </a:p>
          <a:p>
            <a:pPr marL="0" indent="0">
              <a:buNone/>
            </a:pPr>
            <a:endParaRPr lang="en-US"/>
          </a:p>
          <a:p>
            <a:pPr marL="0" indent="0">
              <a:buNone/>
            </a:pPr>
            <a:r>
              <a:rPr lang="en-US" b="1"/>
              <a:t>Culture</a:t>
            </a:r>
            <a:endParaRPr lang="en-US" b="1" dirty="0"/>
          </a:p>
        </p:txBody>
      </p:sp>
      <p:sp>
        <p:nvSpPr>
          <p:cNvPr id="4" name="Action Button: Document 3">
            <a:hlinkClick r:id="" action="ppaction://noaction" highlightClick="1"/>
          </p:cNvPr>
          <p:cNvSpPr/>
          <p:nvPr/>
        </p:nvSpPr>
        <p:spPr>
          <a:xfrm>
            <a:off x="471055" y="5852633"/>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15</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43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7"/>
            <a:ext cx="10515600" cy="1325563"/>
          </a:xfrm>
        </p:spPr>
        <p:txBody>
          <a:bodyPr/>
          <a:lstStyle/>
          <a:p>
            <a:r>
              <a:rPr lang="en-US" dirty="0"/>
              <a:t>3 - Know Your Agency</a:t>
            </a:r>
          </a:p>
        </p:txBody>
      </p:sp>
      <p:sp>
        <p:nvSpPr>
          <p:cNvPr id="3" name="Content Placeholder 2"/>
          <p:cNvSpPr>
            <a:spLocks noGrp="1"/>
          </p:cNvSpPr>
          <p:nvPr>
            <p:ph idx="1"/>
          </p:nvPr>
        </p:nvSpPr>
        <p:spPr>
          <a:xfrm>
            <a:off x="1522998" y="1479255"/>
            <a:ext cx="9830802" cy="4351338"/>
          </a:xfrm>
        </p:spPr>
        <p:txBody>
          <a:bodyPr>
            <a:normAutofit/>
          </a:bodyPr>
          <a:lstStyle/>
          <a:p>
            <a:pPr marL="0" indent="0">
              <a:buNone/>
            </a:pPr>
            <a:endParaRPr lang="en-US" dirty="0"/>
          </a:p>
          <a:p>
            <a:r>
              <a:rPr lang="en-US" b="1" dirty="0"/>
              <a:t>Core values</a:t>
            </a:r>
          </a:p>
          <a:p>
            <a:r>
              <a:rPr lang="en-US" b="1" dirty="0"/>
              <a:t>Vision and mission</a:t>
            </a:r>
          </a:p>
          <a:p>
            <a:r>
              <a:rPr lang="en-US" b="1" dirty="0"/>
              <a:t>Goals</a:t>
            </a:r>
            <a:endParaRPr lang="en-US" dirty="0"/>
          </a:p>
        </p:txBody>
      </p:sp>
      <p:sp>
        <p:nvSpPr>
          <p:cNvPr id="4" name="Action Button: Document 3">
            <a:hlinkClick r:id="" action="ppaction://noaction" highlightClick="1"/>
          </p:cNvPr>
          <p:cNvSpPr/>
          <p:nvPr/>
        </p:nvSpPr>
        <p:spPr>
          <a:xfrm>
            <a:off x="471055" y="5852638"/>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16</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542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7"/>
            <a:ext cx="10515600" cy="1325563"/>
          </a:xfrm>
        </p:spPr>
        <p:txBody>
          <a:bodyPr/>
          <a:lstStyle/>
          <a:p>
            <a:r>
              <a:rPr lang="en-US" dirty="0"/>
              <a:t>3 - Know Your Agency</a:t>
            </a:r>
          </a:p>
        </p:txBody>
      </p:sp>
      <p:pic>
        <p:nvPicPr>
          <p:cNvPr id="4" name="Picture 3"/>
          <p:cNvPicPr>
            <a:picLocks noChangeAspect="1"/>
          </p:cNvPicPr>
          <p:nvPr/>
        </p:nvPicPr>
        <p:blipFill>
          <a:blip r:embed="rId3"/>
          <a:stretch>
            <a:fillRect/>
          </a:stretch>
        </p:blipFill>
        <p:spPr>
          <a:xfrm>
            <a:off x="3657215" y="1690690"/>
            <a:ext cx="4169125" cy="41626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839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48257"/>
            <a:ext cx="10515600" cy="1325563"/>
          </a:xfrm>
        </p:spPr>
        <p:txBody>
          <a:bodyPr/>
          <a:lstStyle/>
          <a:p>
            <a:r>
              <a:rPr lang="en-US" dirty="0"/>
              <a:t>4 - Understand Your Marketplace</a:t>
            </a:r>
          </a:p>
        </p:txBody>
      </p:sp>
      <p:sp>
        <p:nvSpPr>
          <p:cNvPr id="2" name="Content Placeholder 1"/>
          <p:cNvSpPr>
            <a:spLocks noGrp="1"/>
          </p:cNvSpPr>
          <p:nvPr>
            <p:ph idx="1"/>
          </p:nvPr>
        </p:nvSpPr>
        <p:spPr>
          <a:xfrm>
            <a:off x="1568476" y="1825625"/>
            <a:ext cx="9785324" cy="4351338"/>
          </a:xfrm>
        </p:spPr>
        <p:txBody>
          <a:bodyPr/>
          <a:lstStyle/>
          <a:p>
            <a:r>
              <a:rPr lang="en-US" b="1" dirty="0"/>
              <a:t>Communication</a:t>
            </a:r>
          </a:p>
          <a:p>
            <a:r>
              <a:rPr lang="en-US" b="1" dirty="0"/>
              <a:t>Carrier role</a:t>
            </a:r>
          </a:p>
          <a:p>
            <a:r>
              <a:rPr lang="en-US" b="1" dirty="0"/>
              <a:t>Information Sources</a:t>
            </a:r>
            <a:endParaRPr lang="en-US" dirty="0"/>
          </a:p>
        </p:txBody>
      </p:sp>
      <p:sp>
        <p:nvSpPr>
          <p:cNvPr id="4" name="Action Button: Document 3">
            <a:hlinkClick r:id="" action="ppaction://noaction" highlightClick="1"/>
          </p:cNvPr>
          <p:cNvSpPr/>
          <p:nvPr/>
        </p:nvSpPr>
        <p:spPr>
          <a:xfrm>
            <a:off x="471055" y="5852635"/>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19</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528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48257"/>
            <a:ext cx="10515600" cy="1325563"/>
          </a:xfrm>
        </p:spPr>
        <p:txBody>
          <a:bodyPr/>
          <a:lstStyle/>
          <a:p>
            <a:r>
              <a:rPr lang="en-US" dirty="0"/>
              <a:t>4 - Understand Your Marketplace</a:t>
            </a:r>
          </a:p>
        </p:txBody>
      </p:sp>
      <p:sp>
        <p:nvSpPr>
          <p:cNvPr id="2" name="Content Placeholder 1"/>
          <p:cNvSpPr>
            <a:spLocks noGrp="1"/>
          </p:cNvSpPr>
          <p:nvPr>
            <p:ph idx="1"/>
          </p:nvPr>
        </p:nvSpPr>
        <p:spPr>
          <a:xfrm>
            <a:off x="1884211" y="1673220"/>
            <a:ext cx="9275619" cy="4351339"/>
          </a:xfrm>
        </p:spPr>
        <p:txBody>
          <a:bodyPr>
            <a:normAutofit lnSpcReduction="10000"/>
          </a:bodyPr>
          <a:lstStyle/>
          <a:p>
            <a:pPr marL="0" indent="0">
              <a:buNone/>
            </a:pPr>
            <a:r>
              <a:rPr lang="en-US" sz="5400" b="1" dirty="0">
                <a:solidFill>
                  <a:srgbClr val="ED5541"/>
                </a:solidFill>
              </a:rPr>
              <a:t>10</a:t>
            </a:r>
            <a:r>
              <a:rPr lang="en-US" b="1" dirty="0"/>
              <a:t> Things To Know About Your Customers</a:t>
            </a:r>
          </a:p>
          <a:p>
            <a:pPr marL="0" indent="0">
              <a:buNone/>
            </a:pPr>
            <a:endParaRPr lang="en-US" b="1" dirty="0"/>
          </a:p>
          <a:p>
            <a:pPr marL="0" indent="0">
              <a:buNone/>
            </a:pPr>
            <a:r>
              <a:rPr lang="en-US" b="1" dirty="0"/>
              <a:t>10. </a:t>
            </a:r>
            <a:r>
              <a:rPr lang="en-US" dirty="0"/>
              <a:t>Who They Are</a:t>
            </a:r>
          </a:p>
          <a:p>
            <a:pPr marL="0" indent="0">
              <a:buNone/>
            </a:pPr>
            <a:r>
              <a:rPr lang="en-US" b="1" dirty="0"/>
              <a:t>9. </a:t>
            </a:r>
            <a:r>
              <a:rPr lang="en-US" dirty="0"/>
              <a:t>Their Jobs and Lifestyles</a:t>
            </a:r>
          </a:p>
          <a:p>
            <a:pPr marL="0" indent="0">
              <a:buNone/>
            </a:pPr>
            <a:r>
              <a:rPr lang="en-US" b="1" dirty="0"/>
              <a:t>8. </a:t>
            </a:r>
            <a:r>
              <a:rPr lang="en-US" dirty="0"/>
              <a:t>Their Buying Motivations</a:t>
            </a:r>
          </a:p>
          <a:p>
            <a:pPr marL="0" indent="0">
              <a:buNone/>
            </a:pPr>
            <a:r>
              <a:rPr lang="en-US" b="1" dirty="0"/>
              <a:t>7. </a:t>
            </a:r>
            <a:r>
              <a:rPr lang="en-US" dirty="0"/>
              <a:t>Their Expiration Dates</a:t>
            </a:r>
          </a:p>
          <a:p>
            <a:pPr marL="0" indent="0">
              <a:buNone/>
            </a:pPr>
            <a:r>
              <a:rPr lang="en-US" b="1" dirty="0"/>
              <a:t>6. </a:t>
            </a:r>
            <a:r>
              <a:rPr lang="en-US" dirty="0"/>
              <a:t>Their Insurance Buying Habits</a:t>
            </a:r>
          </a:p>
          <a:p>
            <a:pPr marL="0" indent="0">
              <a:buNone/>
            </a:pPr>
            <a:r>
              <a:rPr lang="en-US" b="1" dirty="0"/>
              <a:t>5. </a:t>
            </a:r>
            <a:r>
              <a:rPr lang="en-US" dirty="0"/>
              <a:t>Their Financials</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
        <p:nvSpPr>
          <p:cNvPr id="4" name="Action Button: Document 3">
            <a:hlinkClick r:id="" action="ppaction://noaction" highlightClick="1"/>
          </p:cNvPr>
          <p:cNvSpPr/>
          <p:nvPr/>
        </p:nvSpPr>
        <p:spPr>
          <a:xfrm>
            <a:off x="471055" y="5852635"/>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373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48257"/>
            <a:ext cx="10515600" cy="1325563"/>
          </a:xfrm>
        </p:spPr>
        <p:txBody>
          <a:bodyPr/>
          <a:lstStyle/>
          <a:p>
            <a:r>
              <a:rPr lang="en-US" dirty="0"/>
              <a:t>4 - Understand Your Marketplace</a:t>
            </a:r>
          </a:p>
        </p:txBody>
      </p:sp>
      <p:sp>
        <p:nvSpPr>
          <p:cNvPr id="2" name="Content Placeholder 1"/>
          <p:cNvSpPr>
            <a:spLocks noGrp="1"/>
          </p:cNvSpPr>
          <p:nvPr>
            <p:ph idx="1"/>
          </p:nvPr>
        </p:nvSpPr>
        <p:spPr>
          <a:xfrm>
            <a:off x="1911929" y="1825625"/>
            <a:ext cx="9441873" cy="4351339"/>
          </a:xfrm>
        </p:spPr>
        <p:txBody>
          <a:bodyPr>
            <a:normAutofit/>
          </a:bodyPr>
          <a:lstStyle/>
          <a:p>
            <a:pPr marL="0" indent="0">
              <a:buNone/>
            </a:pPr>
            <a:endParaRPr lang="en-US" b="1" dirty="0"/>
          </a:p>
          <a:p>
            <a:pPr marL="0" indent="0">
              <a:buNone/>
            </a:pPr>
            <a:r>
              <a:rPr lang="en-US" b="1" dirty="0"/>
              <a:t>4. </a:t>
            </a:r>
            <a:r>
              <a:rPr lang="en-US" dirty="0"/>
              <a:t>Their Values and Beliefs</a:t>
            </a:r>
          </a:p>
          <a:p>
            <a:pPr marL="0" indent="0">
              <a:buNone/>
            </a:pPr>
            <a:r>
              <a:rPr lang="en-US" b="1" dirty="0"/>
              <a:t>3. </a:t>
            </a:r>
            <a:r>
              <a:rPr lang="en-US" dirty="0"/>
              <a:t>Their Expectations</a:t>
            </a:r>
          </a:p>
          <a:p>
            <a:pPr marL="0" indent="0">
              <a:buNone/>
            </a:pPr>
            <a:r>
              <a:rPr lang="en-US" b="1" dirty="0"/>
              <a:t>2. </a:t>
            </a:r>
            <a:r>
              <a:rPr lang="en-US" dirty="0"/>
              <a:t>Their View Of Your Agency</a:t>
            </a:r>
          </a:p>
          <a:p>
            <a:pPr marL="0" indent="0">
              <a:buNone/>
            </a:pPr>
            <a:r>
              <a:rPr lang="en-US" b="1" dirty="0"/>
              <a:t>1. </a:t>
            </a:r>
            <a:r>
              <a:rPr lang="en-US" dirty="0"/>
              <a:t>Their View of Your Competitors</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
        <p:nvSpPr>
          <p:cNvPr id="4" name="Action Button: Document 3">
            <a:hlinkClick r:id="" action="ppaction://noaction" highlightClick="1"/>
          </p:cNvPr>
          <p:cNvSpPr/>
          <p:nvPr/>
        </p:nvSpPr>
        <p:spPr>
          <a:xfrm>
            <a:off x="471055" y="5866490"/>
            <a:ext cx="1051943" cy="960727"/>
          </a:xfrm>
          <a:prstGeom prst="actionButton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966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4 - Understand Your Marketplace</a:t>
            </a:r>
          </a:p>
        </p:txBody>
      </p:sp>
      <p:pic>
        <p:nvPicPr>
          <p:cNvPr id="4" name="Content Placeholder 3"/>
          <p:cNvPicPr>
            <a:picLocks noGrp="1" noChangeAspect="1"/>
          </p:cNvPicPr>
          <p:nvPr>
            <p:ph idx="1"/>
          </p:nvPr>
        </p:nvPicPr>
        <p:blipFill>
          <a:blip r:embed="rId3"/>
          <a:stretch>
            <a:fillRect/>
          </a:stretch>
        </p:blipFill>
        <p:spPr>
          <a:xfrm>
            <a:off x="638871" y="2165193"/>
            <a:ext cx="3605700" cy="3600135"/>
          </a:xfrm>
          <a:prstGeom prst="rect">
            <a:avLst/>
          </a:prstGeom>
        </p:spPr>
      </p:pic>
      <p:pic>
        <p:nvPicPr>
          <p:cNvPr id="5" name="Picture 4"/>
          <p:cNvPicPr>
            <a:picLocks noChangeAspect="1"/>
          </p:cNvPicPr>
          <p:nvPr/>
        </p:nvPicPr>
        <p:blipFill>
          <a:blip r:embed="rId4"/>
          <a:stretch>
            <a:fillRect/>
          </a:stretch>
        </p:blipFill>
        <p:spPr>
          <a:xfrm>
            <a:off x="8282452" y="2078229"/>
            <a:ext cx="3605700" cy="3600135"/>
          </a:xfrm>
          <a:prstGeom prst="rect">
            <a:avLst/>
          </a:prstGeom>
        </p:spPr>
      </p:pic>
      <p:pic>
        <p:nvPicPr>
          <p:cNvPr id="6" name="Content Placeholder 6"/>
          <p:cNvPicPr>
            <a:picLocks noChangeAspect="1"/>
          </p:cNvPicPr>
          <p:nvPr/>
        </p:nvPicPr>
        <p:blipFill>
          <a:blip r:embed="rId5"/>
          <a:stretch>
            <a:fillRect/>
          </a:stretch>
        </p:blipFill>
        <p:spPr>
          <a:xfrm>
            <a:off x="4439879" y="2165193"/>
            <a:ext cx="3605700" cy="360013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900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psuz="http://schemas.microsoft.com/office/powerpoint/2016/summaryzoom" Requires="psuz">
          <p:graphicFrame>
            <p:nvGraphicFramePr>
              <p:cNvPr id="5" name="Summary Zoom 4"/>
              <p:cNvGraphicFramePr>
                <a:graphicFrameLocks noChangeAspect="1"/>
              </p:cNvGraphicFramePr>
              <p:nvPr>
                <p:extLst>
                  <p:ext uri="{D42A27DB-BD31-4B8C-83A1-F6EECF244321}">
                    <p14:modId xmlns:p14="http://schemas.microsoft.com/office/powerpoint/2010/main" val="3013825307"/>
                  </p:ext>
                </p:extLst>
              </p:nvPr>
            </p:nvGraphicFramePr>
            <p:xfrm>
              <a:off x="838200" y="1825625"/>
              <a:ext cx="10515600" cy="4351338"/>
            </p:xfrm>
            <a:graphic>
              <a:graphicData uri="http://schemas.microsoft.com/office/powerpoint/2016/summaryzoom">
                <psuz:summaryZm>
                  <psuz:summaryZmObj sectionId="{AA1624DE-436D-40BE-8144-B7C35B488E44}">
                    <psuz:zmPr id="{560C87F5-CB76-4359-BB6C-DF7CE42D83D9}" transitionDur="1000">
                      <p166:blipFill xmlns:p166="http://schemas.microsoft.com/office/powerpoint/2016/6/main">
                        <a:blip r:embed="rId2"/>
                        <a:stretch>
                          <a:fillRect/>
                        </a:stretch>
                      </p166:blipFill>
                      <p166:spPr xmlns:p166="http://schemas.microsoft.com/office/powerpoint/2016/6/main">
                        <a:xfrm>
                          <a:off x="383820" y="507632"/>
                          <a:ext cx="1892808" cy="1064705"/>
                        </a:xfrm>
                        <a:prstGeom prst="rect">
                          <a:avLst/>
                        </a:prstGeom>
                        <a:ln w="3175">
                          <a:solidFill>
                            <a:prstClr val="ltGray"/>
                          </a:solidFill>
                        </a:ln>
                      </p166:spPr>
                    </psuz:zmPr>
                  </psuz:summaryZmObj>
                  <psuz:summaryZmObj sectionId="{3CB09CB3-B384-4840-B9A5-9E5F3E7D821B}">
                    <psuz:zmPr id="{3EE4FA45-4074-485E-AA7A-D49E16055629}" transitionDur="1000">
                      <p166:blipFill xmlns:p166="http://schemas.microsoft.com/office/powerpoint/2016/6/main">
                        <a:blip r:embed="rId3"/>
                        <a:stretch>
                          <a:fillRect/>
                        </a:stretch>
                      </p166:blipFill>
                      <p166:spPr xmlns:p166="http://schemas.microsoft.com/office/powerpoint/2016/6/main">
                        <a:xfrm>
                          <a:off x="2347608" y="507632"/>
                          <a:ext cx="1892808" cy="1064705"/>
                        </a:xfrm>
                        <a:prstGeom prst="rect">
                          <a:avLst/>
                        </a:prstGeom>
                        <a:ln w="3175">
                          <a:solidFill>
                            <a:prstClr val="ltGray"/>
                          </a:solidFill>
                        </a:ln>
                      </p166:spPr>
                    </psuz:zmPr>
                  </psuz:summaryZmObj>
                  <psuz:summaryZmObj sectionId="{5A717D37-A797-4ABB-ADDA-2826D24D8A9B}">
                    <psuz:zmPr id="{A5E61247-8652-4AD7-B66D-AABF0BEF68EA}" transitionDur="1000">
                      <p166:blipFill xmlns:p166="http://schemas.microsoft.com/office/powerpoint/2016/6/main">
                        <a:blip r:embed="rId4"/>
                        <a:stretch>
                          <a:fillRect/>
                        </a:stretch>
                      </p166:blipFill>
                      <p166:spPr xmlns:p166="http://schemas.microsoft.com/office/powerpoint/2016/6/main">
                        <a:xfrm>
                          <a:off x="4311396" y="507632"/>
                          <a:ext cx="1892808" cy="1064705"/>
                        </a:xfrm>
                        <a:prstGeom prst="rect">
                          <a:avLst/>
                        </a:prstGeom>
                        <a:ln w="3175">
                          <a:solidFill>
                            <a:prstClr val="ltGray"/>
                          </a:solidFill>
                        </a:ln>
                      </p166:spPr>
                    </psuz:zmPr>
                  </psuz:summaryZmObj>
                  <psuz:summaryZmObj sectionId="{6A30AB83-4D42-42C9-AF3B-E32157ED1CE6}">
                    <psuz:zmPr id="{1E5BAEC2-5A28-4BE7-ABD7-4FA7350762EC}" transitionDur="1000">
                      <p166:blipFill xmlns:p166="http://schemas.microsoft.com/office/powerpoint/2016/6/main">
                        <a:blip r:embed="rId5"/>
                        <a:stretch>
                          <a:fillRect/>
                        </a:stretch>
                      </p166:blipFill>
                      <p166:spPr xmlns:p166="http://schemas.microsoft.com/office/powerpoint/2016/6/main">
                        <a:xfrm>
                          <a:off x="6275184" y="507632"/>
                          <a:ext cx="1892808" cy="1064705"/>
                        </a:xfrm>
                        <a:prstGeom prst="rect">
                          <a:avLst/>
                        </a:prstGeom>
                        <a:ln w="3175">
                          <a:solidFill>
                            <a:prstClr val="ltGray"/>
                          </a:solidFill>
                        </a:ln>
                      </p166:spPr>
                    </psuz:zmPr>
                  </psuz:summaryZmObj>
                  <psuz:summaryZmObj sectionId="{B25B9B63-3A65-42D6-9036-CCCB82AB5F5D}">
                    <psuz:zmPr id="{FDD7DC8C-A8D5-4C49-B1E5-91A7F16ABDCD}" transitionDur="1000">
                      <p166:blipFill xmlns:p166="http://schemas.microsoft.com/office/powerpoint/2016/6/main">
                        <a:blip r:embed="rId6"/>
                        <a:stretch>
                          <a:fillRect/>
                        </a:stretch>
                      </p166:blipFill>
                      <p166:spPr xmlns:p166="http://schemas.microsoft.com/office/powerpoint/2016/6/main">
                        <a:xfrm>
                          <a:off x="8238972" y="507632"/>
                          <a:ext cx="1892808" cy="1064705"/>
                        </a:xfrm>
                        <a:prstGeom prst="rect">
                          <a:avLst/>
                        </a:prstGeom>
                        <a:ln w="3175">
                          <a:solidFill>
                            <a:prstClr val="ltGray"/>
                          </a:solidFill>
                        </a:ln>
                      </p166:spPr>
                    </psuz:zmPr>
                  </psuz:summaryZmObj>
                  <psuz:summaryZmObj sectionId="{441C92E0-10DE-442D-84C2-D2726450E157}">
                    <psuz:zmPr id="{F3EDC2DD-2E44-4F7D-A038-3F1483D7C749}" transitionDur="1000">
                      <p166:blipFill xmlns:p166="http://schemas.microsoft.com/office/powerpoint/2016/6/main">
                        <a:blip r:embed="rId7"/>
                        <a:stretch>
                          <a:fillRect/>
                        </a:stretch>
                      </p166:blipFill>
                      <p166:spPr xmlns:p166="http://schemas.microsoft.com/office/powerpoint/2016/6/main">
                        <a:xfrm>
                          <a:off x="383820" y="1643317"/>
                          <a:ext cx="1892808" cy="1064705"/>
                        </a:xfrm>
                        <a:prstGeom prst="rect">
                          <a:avLst/>
                        </a:prstGeom>
                        <a:ln w="3175">
                          <a:solidFill>
                            <a:prstClr val="ltGray"/>
                          </a:solidFill>
                        </a:ln>
                      </p166:spPr>
                    </psuz:zmPr>
                  </psuz:summaryZmObj>
                  <psuz:summaryZmObj sectionId="{D9005ADE-BF59-402D-AB67-F1E543AD6391}">
                    <psuz:zmPr id="{4CE2B063-B2BF-4D08-BE62-DB52EC988014}" transitionDur="1000">
                      <p166:blipFill xmlns:p166="http://schemas.microsoft.com/office/powerpoint/2016/6/main">
                        <a:blip r:embed="rId8"/>
                        <a:stretch>
                          <a:fillRect/>
                        </a:stretch>
                      </p166:blipFill>
                      <p166:spPr xmlns:p166="http://schemas.microsoft.com/office/powerpoint/2016/6/main">
                        <a:xfrm>
                          <a:off x="2347608" y="1643317"/>
                          <a:ext cx="1892808" cy="1064705"/>
                        </a:xfrm>
                        <a:prstGeom prst="rect">
                          <a:avLst/>
                        </a:prstGeom>
                        <a:ln w="3175">
                          <a:solidFill>
                            <a:prstClr val="ltGray"/>
                          </a:solidFill>
                        </a:ln>
                      </p166:spPr>
                    </psuz:zmPr>
                  </psuz:summaryZmObj>
                  <psuz:summaryZmObj sectionId="{62283572-41C1-4282-BE34-3ED7B264E28F}">
                    <psuz:zmPr id="{8C2F94C6-3CB2-4E68-B379-2C1F3D3D977C}" transitionDur="1000">
                      <p166:blipFill xmlns:p166="http://schemas.microsoft.com/office/powerpoint/2016/6/main">
                        <a:blip r:embed="rId9"/>
                        <a:stretch>
                          <a:fillRect/>
                        </a:stretch>
                      </p166:blipFill>
                      <p166:spPr xmlns:p166="http://schemas.microsoft.com/office/powerpoint/2016/6/main">
                        <a:xfrm>
                          <a:off x="4311396" y="1643317"/>
                          <a:ext cx="1892808" cy="1064705"/>
                        </a:xfrm>
                        <a:prstGeom prst="rect">
                          <a:avLst/>
                        </a:prstGeom>
                        <a:ln w="3175">
                          <a:solidFill>
                            <a:prstClr val="ltGray"/>
                          </a:solidFill>
                        </a:ln>
                      </p166:spPr>
                    </psuz:zmPr>
                  </psuz:summaryZmObj>
                  <psuz:summaryZmObj sectionId="{E75ADF1E-9A54-4722-8D02-6E289335AA24}">
                    <psuz:zmPr id="{81BC72C6-A2B1-451E-AD0B-DA236C011E8B}" transitionDur="1000">
                      <p166:blipFill xmlns:p166="http://schemas.microsoft.com/office/powerpoint/2016/6/main">
                        <a:blip r:embed="rId10"/>
                        <a:stretch>
                          <a:fillRect/>
                        </a:stretch>
                      </p166:blipFill>
                      <p166:spPr xmlns:p166="http://schemas.microsoft.com/office/powerpoint/2016/6/main">
                        <a:xfrm>
                          <a:off x="6275184" y="1643317"/>
                          <a:ext cx="1892808" cy="1064705"/>
                        </a:xfrm>
                        <a:prstGeom prst="rect">
                          <a:avLst/>
                        </a:prstGeom>
                        <a:ln w="3175">
                          <a:solidFill>
                            <a:prstClr val="ltGray"/>
                          </a:solidFill>
                        </a:ln>
                      </p166:spPr>
                    </psuz:zmPr>
                  </psuz:summaryZmObj>
                  <psuz:summaryZmObj sectionId="{067C3FE6-BA29-49EE-B718-7ABEF410595E}">
                    <psuz:zmPr id="{B74318CA-7B72-4E1F-96FB-9F8FFA1A20C5}" transitionDur="1000">
                      <p166:blipFill xmlns:p166="http://schemas.microsoft.com/office/powerpoint/2016/6/main">
                        <a:blip r:embed="rId11"/>
                        <a:stretch>
                          <a:fillRect/>
                        </a:stretch>
                      </p166:blipFill>
                      <p166:spPr xmlns:p166="http://schemas.microsoft.com/office/powerpoint/2016/6/main">
                        <a:xfrm>
                          <a:off x="8238972" y="1643317"/>
                          <a:ext cx="1892808" cy="1064705"/>
                        </a:xfrm>
                        <a:prstGeom prst="rect">
                          <a:avLst/>
                        </a:prstGeom>
                        <a:ln w="3175">
                          <a:solidFill>
                            <a:prstClr val="ltGray"/>
                          </a:solidFill>
                        </a:ln>
                      </p166:spPr>
                    </psuz:zmPr>
                  </psuz:summaryZmObj>
                  <psuz:summaryZmObj sectionId="{B1DB1513-7383-4A5D-8C38-31549D81414B}">
                    <psuz:zmPr id="{F924F494-3FE4-4E2F-A207-04D6A8C8A91D}" transitionDur="1000">
                      <p166:blipFill xmlns:p166="http://schemas.microsoft.com/office/powerpoint/2016/6/main">
                        <a:blip r:embed="rId12"/>
                        <a:stretch>
                          <a:fillRect/>
                        </a:stretch>
                      </p166:blipFill>
                      <p166:spPr xmlns:p166="http://schemas.microsoft.com/office/powerpoint/2016/6/main">
                        <a:xfrm>
                          <a:off x="383820" y="2779002"/>
                          <a:ext cx="1892808" cy="1064705"/>
                        </a:xfrm>
                        <a:prstGeom prst="rect">
                          <a:avLst/>
                        </a:prstGeom>
                        <a:ln w="3175">
                          <a:solidFill>
                            <a:prstClr val="ltGray"/>
                          </a:solidFill>
                        </a:ln>
                      </p166:spPr>
                    </psuz:zmPr>
                  </psuz:summaryZmObj>
                  <psuz:summaryZmObj sectionId="{24718238-1959-4159-BFFA-54EA836B488F}">
                    <psuz:zmPr id="{4C482992-8E11-4918-B9B6-06B430537E40}" transitionDur="1000">
                      <p166:blipFill xmlns:p166="http://schemas.microsoft.com/office/powerpoint/2016/6/main">
                        <a:blip r:embed="rId13"/>
                        <a:stretch>
                          <a:fillRect/>
                        </a:stretch>
                      </p166:blipFill>
                      <p166:spPr xmlns:p166="http://schemas.microsoft.com/office/powerpoint/2016/6/main">
                        <a:xfrm>
                          <a:off x="2347608" y="2779002"/>
                          <a:ext cx="1892808" cy="1064705"/>
                        </a:xfrm>
                        <a:prstGeom prst="rect">
                          <a:avLst/>
                        </a:prstGeom>
                        <a:ln w="3175">
                          <a:solidFill>
                            <a:prstClr val="ltGray"/>
                          </a:solidFill>
                        </a:ln>
                      </p166:spPr>
                    </psuz:zmPr>
                  </psuz:summaryZmObj>
                  <psuz:summaryZmObj sectionId="{D1BE773A-A880-45BE-813C-7FDAD2332C30}">
                    <psuz:zmPr id="{B5B58DC5-0EB2-44C7-ABCF-C92F2D0B6FA8}" transitionDur="1000">
                      <p166:blipFill xmlns:p166="http://schemas.microsoft.com/office/powerpoint/2016/6/main">
                        <a:blip r:embed="rId14"/>
                        <a:stretch>
                          <a:fillRect/>
                        </a:stretch>
                      </p166:blipFill>
                      <p166:spPr xmlns:p166="http://schemas.microsoft.com/office/powerpoint/2016/6/main">
                        <a:xfrm>
                          <a:off x="4311396" y="2779002"/>
                          <a:ext cx="1892808" cy="1064705"/>
                        </a:xfrm>
                        <a:prstGeom prst="rect">
                          <a:avLst/>
                        </a:prstGeom>
                        <a:ln w="3175">
                          <a:solidFill>
                            <a:prstClr val="ltGray"/>
                          </a:solidFill>
                        </a:ln>
                      </p166:spPr>
                    </psuz:zmPr>
                  </psuz:summaryZmObj>
                  <psuz:gridLayout/>
                </psuz:summaryZm>
              </a:graphicData>
            </a:graphic>
          </p:graphicFrame>
        </mc:Choice>
        <mc:Fallback>
          <p:grpSp>
            <p:nvGrpSpPr>
              <p:cNvPr id="5" name="Summary Zoom 4"/>
              <p:cNvGrpSpPr>
                <a:grpSpLocks noGrp="1" noUngrp="1" noRot="1" noChangeAspect="1" noMove="1" noResize="1"/>
              </p:cNvGrpSpPr>
              <p:nvPr/>
            </p:nvGrpSpPr>
            <p:grpSpPr>
              <a:xfrm>
                <a:off x="838200" y="1825625"/>
                <a:ext cx="10515600" cy="4351338"/>
                <a:chOff x="838200" y="1825625"/>
                <a:chExt cx="10515600" cy="4351338"/>
              </a:xfrm>
            </p:grpSpPr>
            <p:pic>
              <p:nvPicPr>
                <p:cNvPr id="3" name="Picture 3">
                  <a:hlinkClick r:id="rId15"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222020" y="2333257"/>
                  <a:ext cx="1892808" cy="1064705"/>
                </a:xfrm>
                <a:prstGeom prst="rect">
                  <a:avLst/>
                </a:prstGeom>
                <a:ln w="3175">
                  <a:solidFill>
                    <a:prstClr val="ltGray"/>
                  </a:solidFill>
                </a:ln>
              </p:spPr>
            </p:pic>
            <p:pic>
              <p:nvPicPr>
                <p:cNvPr id="4" name="Picture 4">
                  <a:hlinkClick r:id="rId16"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3185808" y="2333257"/>
                  <a:ext cx="1892808" cy="1064705"/>
                </a:xfrm>
                <a:prstGeom prst="rect">
                  <a:avLst/>
                </a:prstGeom>
                <a:ln w="3175">
                  <a:solidFill>
                    <a:prstClr val="ltGray"/>
                  </a:solidFill>
                </a:ln>
              </p:spPr>
            </p:pic>
            <p:pic>
              <p:nvPicPr>
                <p:cNvPr id="6" name="Picture 6">
                  <a:hlinkClick r:id="rId17"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5149596" y="2333257"/>
                  <a:ext cx="1892808" cy="1064705"/>
                </a:xfrm>
                <a:prstGeom prst="rect">
                  <a:avLst/>
                </a:prstGeom>
                <a:ln w="3175">
                  <a:solidFill>
                    <a:prstClr val="ltGray"/>
                  </a:solidFill>
                </a:ln>
              </p:spPr>
            </p:pic>
            <p:pic>
              <p:nvPicPr>
                <p:cNvPr id="7" name="Picture 7">
                  <a:hlinkClick r:id="rId18"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7113384" y="2333257"/>
                  <a:ext cx="1892808" cy="1064705"/>
                </a:xfrm>
                <a:prstGeom prst="rect">
                  <a:avLst/>
                </a:prstGeom>
                <a:ln w="3175">
                  <a:solidFill>
                    <a:prstClr val="ltGray"/>
                  </a:solidFill>
                </a:ln>
              </p:spPr>
            </p:pic>
            <p:pic>
              <p:nvPicPr>
                <p:cNvPr id="8" name="Picture 8">
                  <a:hlinkClick r:id="rId19"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9077172" y="2333257"/>
                  <a:ext cx="1892808" cy="1064705"/>
                </a:xfrm>
                <a:prstGeom prst="rect">
                  <a:avLst/>
                </a:prstGeom>
                <a:ln w="3175">
                  <a:solidFill>
                    <a:prstClr val="ltGray"/>
                  </a:solidFill>
                </a:ln>
              </p:spPr>
            </p:pic>
            <p:pic>
              <p:nvPicPr>
                <p:cNvPr id="9" name="Picture 9">
                  <a:hlinkClick r:id="rId20"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1222020" y="3468942"/>
                  <a:ext cx="1892808" cy="1064705"/>
                </a:xfrm>
                <a:prstGeom prst="rect">
                  <a:avLst/>
                </a:prstGeom>
                <a:ln w="3175">
                  <a:solidFill>
                    <a:prstClr val="ltGray"/>
                  </a:solidFill>
                </a:ln>
              </p:spPr>
            </p:pic>
            <p:pic>
              <p:nvPicPr>
                <p:cNvPr id="10" name="Picture 10">
                  <a:hlinkClick r:id="rId21"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3185808" y="3468942"/>
                  <a:ext cx="1892808" cy="1064705"/>
                </a:xfrm>
                <a:prstGeom prst="rect">
                  <a:avLst/>
                </a:prstGeom>
                <a:ln w="3175">
                  <a:solidFill>
                    <a:prstClr val="ltGray"/>
                  </a:solidFill>
                </a:ln>
              </p:spPr>
            </p:pic>
            <p:pic>
              <p:nvPicPr>
                <p:cNvPr id="11" name="Picture 11">
                  <a:hlinkClick r:id="rId22"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5149596" y="3468942"/>
                  <a:ext cx="1892808" cy="1064705"/>
                </a:xfrm>
                <a:prstGeom prst="rect">
                  <a:avLst/>
                </a:prstGeom>
                <a:ln w="3175">
                  <a:solidFill>
                    <a:prstClr val="ltGray"/>
                  </a:solidFill>
                </a:ln>
              </p:spPr>
            </p:pic>
            <p:pic>
              <p:nvPicPr>
                <p:cNvPr id="12" name="Picture 12">
                  <a:hlinkClick r:id="rId23" action="ppaction://hlinksldjump"/>
                </p:cNvPr>
                <p:cNvPicPr>
                  <a:picLocks noSelect="1" noRot="1" noChangeAspect="1" noMove="1" noResize="1" noEditPoints="1" noAdjustHandles="1" noChangeArrowheads="1" noChangeShapeType="1"/>
                </p:cNvPicPr>
                <p:nvPr/>
              </p:nvPicPr>
              <p:blipFill>
                <a:blip r:embed="rId10"/>
                <a:stretch>
                  <a:fillRect/>
                </a:stretch>
              </p:blipFill>
              <p:spPr>
                <a:xfrm>
                  <a:off x="7113384" y="3468942"/>
                  <a:ext cx="1892808" cy="1064705"/>
                </a:xfrm>
                <a:prstGeom prst="rect">
                  <a:avLst/>
                </a:prstGeom>
                <a:ln w="3175">
                  <a:solidFill>
                    <a:prstClr val="ltGray"/>
                  </a:solidFill>
                </a:ln>
              </p:spPr>
            </p:pic>
            <p:pic>
              <p:nvPicPr>
                <p:cNvPr id="13" name="Picture 13">
                  <a:hlinkClick r:id="rId24" action="ppaction://hlinksldjump"/>
                </p:cNvPr>
                <p:cNvPicPr>
                  <a:picLocks noSelect="1" noRot="1" noChangeAspect="1" noMove="1" noResize="1" noEditPoints="1" noAdjustHandles="1" noChangeArrowheads="1" noChangeShapeType="1"/>
                </p:cNvPicPr>
                <p:nvPr/>
              </p:nvPicPr>
              <p:blipFill>
                <a:blip r:embed="rId11"/>
                <a:stretch>
                  <a:fillRect/>
                </a:stretch>
              </p:blipFill>
              <p:spPr>
                <a:xfrm>
                  <a:off x="9077172" y="3468942"/>
                  <a:ext cx="1892808" cy="1064705"/>
                </a:xfrm>
                <a:prstGeom prst="rect">
                  <a:avLst/>
                </a:prstGeom>
                <a:ln w="3175">
                  <a:solidFill>
                    <a:prstClr val="ltGray"/>
                  </a:solidFill>
                </a:ln>
              </p:spPr>
            </p:pic>
            <p:pic>
              <p:nvPicPr>
                <p:cNvPr id="14" name="Picture 14">
                  <a:hlinkClick r:id="rId25" action="ppaction://hlinksldjump"/>
                </p:cNvPr>
                <p:cNvPicPr>
                  <a:picLocks noSelect="1" noRot="1" noChangeAspect="1" noMove="1" noResize="1" noEditPoints="1" noAdjustHandles="1" noChangeArrowheads="1" noChangeShapeType="1"/>
                </p:cNvPicPr>
                <p:nvPr/>
              </p:nvPicPr>
              <p:blipFill>
                <a:blip r:embed="rId12"/>
                <a:stretch>
                  <a:fillRect/>
                </a:stretch>
              </p:blipFill>
              <p:spPr>
                <a:xfrm>
                  <a:off x="1222020" y="4604627"/>
                  <a:ext cx="1892808" cy="1064705"/>
                </a:xfrm>
                <a:prstGeom prst="rect">
                  <a:avLst/>
                </a:prstGeom>
                <a:ln w="3175">
                  <a:solidFill>
                    <a:prstClr val="ltGray"/>
                  </a:solidFill>
                </a:ln>
              </p:spPr>
            </p:pic>
            <p:pic>
              <p:nvPicPr>
                <p:cNvPr id="15" name="Picture 15">
                  <a:hlinkClick r:id="rId26" action="ppaction://hlinksldjump"/>
                </p:cNvPr>
                <p:cNvPicPr>
                  <a:picLocks noSelect="1" noRot="1" noChangeAspect="1" noMove="1" noResize="1" noEditPoints="1" noAdjustHandles="1" noChangeArrowheads="1" noChangeShapeType="1"/>
                </p:cNvPicPr>
                <p:nvPr/>
              </p:nvPicPr>
              <p:blipFill>
                <a:blip r:embed="rId13"/>
                <a:stretch>
                  <a:fillRect/>
                </a:stretch>
              </p:blipFill>
              <p:spPr>
                <a:xfrm>
                  <a:off x="3185808" y="4604627"/>
                  <a:ext cx="1892808" cy="1064705"/>
                </a:xfrm>
                <a:prstGeom prst="rect">
                  <a:avLst/>
                </a:prstGeom>
                <a:ln w="3175">
                  <a:solidFill>
                    <a:prstClr val="ltGray"/>
                  </a:solidFill>
                </a:ln>
              </p:spPr>
            </p:pic>
            <p:pic>
              <p:nvPicPr>
                <p:cNvPr id="16" name="Picture 16">
                  <a:hlinkClick r:id="rId27" action="ppaction://hlinksldjump"/>
                </p:cNvPr>
                <p:cNvPicPr>
                  <a:picLocks noSelect="1" noRot="1" noChangeAspect="1" noMove="1" noResize="1" noEditPoints="1" noAdjustHandles="1" noChangeArrowheads="1" noChangeShapeType="1"/>
                </p:cNvPicPr>
                <p:nvPr/>
              </p:nvPicPr>
              <p:blipFill>
                <a:blip r:embed="rId14"/>
                <a:stretch>
                  <a:fillRect/>
                </a:stretch>
              </p:blipFill>
              <p:spPr>
                <a:xfrm>
                  <a:off x="5149596" y="4604627"/>
                  <a:ext cx="1892808" cy="1064705"/>
                </a:xfrm>
                <a:prstGeom prst="rect">
                  <a:avLst/>
                </a:prstGeom>
                <a:ln w="3175">
                  <a:solidFill>
                    <a:prstClr val="ltGray"/>
                  </a:solidFill>
                </a:ln>
              </p:spPr>
            </p:pic>
          </p:grpSp>
        </mc:Fallback>
      </mc:AlternateContent>
    </p:spTree>
    <p:extLst>
      <p:ext uri="{BB962C8B-B14F-4D97-AF65-F5344CB8AC3E}">
        <p14:creationId xmlns:p14="http://schemas.microsoft.com/office/powerpoint/2010/main" val="79646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5 - Motivate Your Team</a:t>
            </a:r>
          </a:p>
        </p:txBody>
      </p:sp>
      <p:sp>
        <p:nvSpPr>
          <p:cNvPr id="5" name="Content Placeholder 4"/>
          <p:cNvSpPr>
            <a:spLocks noGrp="1"/>
          </p:cNvSpPr>
          <p:nvPr>
            <p:ph idx="1"/>
          </p:nvPr>
        </p:nvSpPr>
        <p:spPr>
          <a:xfrm>
            <a:off x="1385454" y="1825625"/>
            <a:ext cx="9968345" cy="4351338"/>
          </a:xfrm>
        </p:spPr>
        <p:txBody>
          <a:bodyPr/>
          <a:lstStyle/>
          <a:p>
            <a:pPr marL="0" indent="0">
              <a:buNone/>
            </a:pPr>
            <a:r>
              <a:rPr lang="en-US" dirty="0"/>
              <a:t>The tactics in this book are a team project. The entire agency needs to work from the same playbook.  Not just CSR’s. Not just the sales force. Not just owners…</a:t>
            </a:r>
          </a:p>
          <a:p>
            <a:endParaRPr lang="en-US" dirty="0"/>
          </a:p>
          <a:p>
            <a:pPr marL="0" indent="0">
              <a:buNone/>
            </a:pPr>
            <a:r>
              <a:rPr lang="en-US" sz="3600" b="1" i="1" dirty="0">
                <a:solidFill>
                  <a:srgbClr val="92D050"/>
                </a:solidFill>
              </a:rPr>
              <a:t>To succeed, you need buy-in. Buy-in creates motivation. Motivation creates action. And action creates results.</a:t>
            </a:r>
            <a:endParaRPr lang="en-US" sz="3600" i="1" dirty="0">
              <a:solidFill>
                <a:srgbClr val="92D050"/>
              </a:solidFill>
            </a:endParaRPr>
          </a:p>
        </p:txBody>
      </p:sp>
      <p:sp>
        <p:nvSpPr>
          <p:cNvPr id="4" name="Action Button: Document 3">
            <a:hlinkClick r:id="" action="ppaction://noaction" highlightClick="1"/>
          </p:cNvPr>
          <p:cNvSpPr/>
          <p:nvPr/>
        </p:nvSpPr>
        <p:spPr>
          <a:xfrm>
            <a:off x="471055" y="5866492"/>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01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2112"/>
            <a:ext cx="10515600" cy="1325563"/>
          </a:xfrm>
        </p:spPr>
        <p:txBody>
          <a:bodyPr/>
          <a:lstStyle/>
          <a:p>
            <a:r>
              <a:rPr lang="en-US" dirty="0"/>
              <a:t>5 - Motivate Your Team</a:t>
            </a:r>
          </a:p>
        </p:txBody>
      </p:sp>
      <p:sp>
        <p:nvSpPr>
          <p:cNvPr id="4" name="TextBox 3"/>
          <p:cNvSpPr txBox="1"/>
          <p:nvPr/>
        </p:nvSpPr>
        <p:spPr>
          <a:xfrm>
            <a:off x="1357745" y="1732680"/>
            <a:ext cx="10598729" cy="3631763"/>
          </a:xfrm>
          <a:prstGeom prst="rect">
            <a:avLst/>
          </a:prstGeom>
          <a:noFill/>
        </p:spPr>
        <p:txBody>
          <a:bodyPr wrap="square" rtlCol="0">
            <a:spAutoFit/>
          </a:bodyPr>
          <a:lstStyle/>
          <a:p>
            <a:pPr>
              <a:spcAft>
                <a:spcPts val="600"/>
              </a:spcAft>
            </a:pPr>
            <a:r>
              <a:rPr lang="en-US" sz="2500" dirty="0"/>
              <a:t>1. Establish agency goals with input</a:t>
            </a:r>
          </a:p>
          <a:p>
            <a:pPr>
              <a:spcAft>
                <a:spcPts val="600"/>
              </a:spcAft>
            </a:pPr>
            <a:r>
              <a:rPr lang="en-US" sz="2500" dirty="0"/>
              <a:t>2. Share annual or long-range plans, and show how they support individual goals</a:t>
            </a:r>
          </a:p>
          <a:p>
            <a:pPr>
              <a:spcAft>
                <a:spcPts val="600"/>
              </a:spcAft>
            </a:pPr>
            <a:r>
              <a:rPr lang="en-US" sz="2500" dirty="0"/>
              <a:t>3. Recognize that money is not the supreme motivator</a:t>
            </a:r>
          </a:p>
          <a:p>
            <a:pPr>
              <a:spcAft>
                <a:spcPts val="600"/>
              </a:spcAft>
            </a:pPr>
            <a:r>
              <a:rPr lang="en-US" sz="2500" dirty="0"/>
              <a:t>4. Review plan progress regularly (at least quarterly), so everyone knows how the agency is performing versus plan. </a:t>
            </a:r>
          </a:p>
          <a:p>
            <a:pPr>
              <a:spcAft>
                <a:spcPts val="600"/>
              </a:spcAft>
            </a:pPr>
            <a:r>
              <a:rPr lang="en-US" sz="2500" dirty="0"/>
              <a:t>5. Live the plan and stay true to its original focus.</a:t>
            </a:r>
          </a:p>
          <a:p>
            <a:pPr>
              <a:spcAft>
                <a:spcPts val="600"/>
              </a:spcAft>
            </a:pPr>
            <a:r>
              <a:rPr lang="en-US" sz="2500" dirty="0"/>
              <a:t>6. Reward ongoing performance. </a:t>
            </a:r>
          </a:p>
          <a:p>
            <a:pPr>
              <a:spcAft>
                <a:spcPts val="600"/>
              </a:spcAft>
            </a:pPr>
            <a:r>
              <a:rPr lang="en-US" sz="2500" dirty="0"/>
              <a:t>7. Provide a feedback mechanism.</a:t>
            </a:r>
          </a:p>
        </p:txBody>
      </p:sp>
      <p:sp>
        <p:nvSpPr>
          <p:cNvPr id="5" name="Action Button: Document 4">
            <a:hlinkClick r:id="" action="ppaction://noaction" highlightClick="1"/>
          </p:cNvPr>
          <p:cNvSpPr/>
          <p:nvPr/>
        </p:nvSpPr>
        <p:spPr>
          <a:xfrm>
            <a:off x="471055" y="5866492"/>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520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2112"/>
            <a:ext cx="10515600" cy="1325563"/>
          </a:xfrm>
        </p:spPr>
        <p:txBody>
          <a:bodyPr/>
          <a:lstStyle/>
          <a:p>
            <a:r>
              <a:rPr lang="en-US" dirty="0"/>
              <a:t>5 - Motivate Your Team</a:t>
            </a:r>
          </a:p>
        </p:txBody>
      </p:sp>
      <p:pic>
        <p:nvPicPr>
          <p:cNvPr id="5" name="Picture 4"/>
          <p:cNvPicPr>
            <a:picLocks noChangeAspect="1"/>
          </p:cNvPicPr>
          <p:nvPr/>
        </p:nvPicPr>
        <p:blipFill>
          <a:blip r:embed="rId3"/>
          <a:stretch>
            <a:fillRect/>
          </a:stretch>
        </p:blipFill>
        <p:spPr>
          <a:xfrm>
            <a:off x="1765154" y="1690689"/>
            <a:ext cx="8268077" cy="4023015"/>
          </a:xfrm>
          <a:prstGeom prst="rect">
            <a:avLst/>
          </a:prstGeom>
        </p:spPr>
      </p:pic>
      <p:sp>
        <p:nvSpPr>
          <p:cNvPr id="4" name="Action Button: Document 3">
            <a:hlinkClick r:id="" action="ppaction://noaction" highlightClick="1"/>
          </p:cNvPr>
          <p:cNvSpPr/>
          <p:nvPr/>
        </p:nvSpPr>
        <p:spPr>
          <a:xfrm>
            <a:off x="471055" y="5852635"/>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24</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792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967"/>
            <a:ext cx="10515600" cy="1325563"/>
          </a:xfrm>
        </p:spPr>
        <p:txBody>
          <a:bodyPr/>
          <a:lstStyle/>
          <a:p>
            <a:r>
              <a:rPr lang="en-US" dirty="0"/>
              <a:t>5 - Motivate Your Team</a:t>
            </a:r>
          </a:p>
        </p:txBody>
      </p:sp>
      <p:pic>
        <p:nvPicPr>
          <p:cNvPr id="1026" name="Picture 2" descr="CSE Graphic - Motivate Your Team1.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342966" y="1911495"/>
            <a:ext cx="3838575" cy="3838575"/>
          </a:xfrm>
          <a:prstGeom prst="rect">
            <a:avLst/>
          </a:prstGeom>
          <a:noFill/>
          <a:extLst>
            <a:ext uri="{909E8E84-426E-40DD-AFC4-6F175D3DCCD1}">
              <a14:hiddenFill xmlns:a14="http://schemas.microsoft.com/office/drawing/2010/main">
                <a:solidFill>
                  <a:srgbClr val="FFFFFF"/>
                </a:solidFill>
              </a14:hiddenFill>
            </a:ext>
          </a:extLst>
        </p:spPr>
      </p:pic>
      <p:pic>
        <p:nvPicPr>
          <p:cNvPr id="4" name="Tell-me-what-you-want-What-you-really-really-wan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83527" y="3401287"/>
            <a:ext cx="609600" cy="609600"/>
          </a:xfrm>
          <a:prstGeom prst="rect">
            <a:avLst/>
          </a:prstGeom>
        </p:spPr>
      </p:pic>
      <p:sp>
        <p:nvSpPr>
          <p:cNvPr id="5" name="Action Button: Document 4">
            <a:hlinkClick r:id="" action="ppaction://noaction" highlightClick="1"/>
          </p:cNvPr>
          <p:cNvSpPr/>
          <p:nvPr/>
        </p:nvSpPr>
        <p:spPr>
          <a:xfrm>
            <a:off x="471055" y="5866490"/>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25</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366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1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8257"/>
            <a:ext cx="10515600" cy="1325563"/>
          </a:xfrm>
        </p:spPr>
        <p:txBody>
          <a:bodyPr/>
          <a:lstStyle/>
          <a:p>
            <a:r>
              <a:rPr lang="en-US" dirty="0"/>
              <a:t>5 - Motivate Your Team</a:t>
            </a:r>
          </a:p>
        </p:txBody>
      </p:sp>
      <p:pic>
        <p:nvPicPr>
          <p:cNvPr id="2050" name="Picture 2" descr="CSE-round-5-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76714" y="1832626"/>
            <a:ext cx="3838575" cy="3838575"/>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Document 3">
            <a:hlinkClick r:id="" action="ppaction://noaction" highlightClick="1"/>
          </p:cNvPr>
          <p:cNvSpPr/>
          <p:nvPr/>
        </p:nvSpPr>
        <p:spPr>
          <a:xfrm>
            <a:off x="471055" y="5852633"/>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25</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206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5 - Motivate Your Team</a:t>
            </a:r>
          </a:p>
        </p:txBody>
      </p:sp>
      <p:sp>
        <p:nvSpPr>
          <p:cNvPr id="4" name="TextBox 3"/>
          <p:cNvSpPr txBox="1"/>
          <p:nvPr/>
        </p:nvSpPr>
        <p:spPr>
          <a:xfrm>
            <a:off x="4128657" y="2134034"/>
            <a:ext cx="7225145" cy="3139321"/>
          </a:xfrm>
          <a:prstGeom prst="rect">
            <a:avLst/>
          </a:prstGeom>
          <a:noFill/>
        </p:spPr>
        <p:txBody>
          <a:bodyPr wrap="square" rtlCol="0">
            <a:spAutoFit/>
          </a:bodyPr>
          <a:lstStyle/>
          <a:p>
            <a:r>
              <a:rPr lang="en-US" b="1" dirty="0"/>
              <a:t>Sample Feedback Script</a:t>
            </a:r>
            <a:br>
              <a:rPr lang="en-US" i="1" dirty="0"/>
            </a:br>
            <a:br>
              <a:rPr lang="en-US" i="1" dirty="0"/>
            </a:br>
            <a:r>
              <a:rPr lang="en-US" i="1" dirty="0"/>
              <a:t>Thanks for coming to talk with me. I’d like to talk about employee morale. I want to make this job as fulfilling and satisfying for you as I can. Before I can do that, though, I need to know how you feel your job could be made more fulfilling or what other steps we can take to make you feel satisfied in your job. </a:t>
            </a:r>
          </a:p>
          <a:p>
            <a:endParaRPr lang="en-US" b="1" i="1" dirty="0"/>
          </a:p>
          <a:p>
            <a:r>
              <a:rPr lang="en-US" dirty="0"/>
              <a:t>At this point, if the employee has definite comments or feedback, let the employee talk. Maintain eye contact, take good notes and occasionally nod or smile to let the employee know that you’re listening. </a:t>
            </a:r>
            <a:endParaRPr lang="en-US" b="1" dirty="0"/>
          </a:p>
        </p:txBody>
      </p:sp>
      <p:pic>
        <p:nvPicPr>
          <p:cNvPr id="3" name="Picture 2"/>
          <p:cNvPicPr>
            <a:picLocks noChangeAspect="1"/>
          </p:cNvPicPr>
          <p:nvPr/>
        </p:nvPicPr>
        <p:blipFill>
          <a:blip r:embed="rId3"/>
          <a:stretch>
            <a:fillRect/>
          </a:stretch>
        </p:blipFill>
        <p:spPr>
          <a:xfrm>
            <a:off x="1094510" y="2799051"/>
            <a:ext cx="2417453" cy="1482004"/>
          </a:xfrm>
          <a:prstGeom prst="rect">
            <a:avLst/>
          </a:prstGeom>
        </p:spPr>
      </p:pic>
      <p:sp>
        <p:nvSpPr>
          <p:cNvPr id="5" name="Action Button: Document 4">
            <a:hlinkClick r:id="" action="ppaction://noaction" highlightClick="1"/>
          </p:cNvPr>
          <p:cNvSpPr/>
          <p:nvPr/>
        </p:nvSpPr>
        <p:spPr>
          <a:xfrm>
            <a:off x="471055" y="5866493"/>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26</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050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7"/>
            <a:ext cx="10515600" cy="1325563"/>
          </a:xfrm>
        </p:spPr>
        <p:txBody>
          <a:bodyPr/>
          <a:lstStyle/>
          <a:p>
            <a:r>
              <a:rPr lang="en-US" dirty="0"/>
              <a:t>5 - Motivate Your Team</a:t>
            </a:r>
          </a:p>
        </p:txBody>
      </p:sp>
      <p:sp>
        <p:nvSpPr>
          <p:cNvPr id="4" name="TextBox 3"/>
          <p:cNvSpPr txBox="1"/>
          <p:nvPr/>
        </p:nvSpPr>
        <p:spPr>
          <a:xfrm>
            <a:off x="1522997" y="1690688"/>
            <a:ext cx="10378057" cy="3508653"/>
          </a:xfrm>
          <a:prstGeom prst="rect">
            <a:avLst/>
          </a:prstGeom>
          <a:noFill/>
        </p:spPr>
        <p:txBody>
          <a:bodyPr wrap="square" rtlCol="0">
            <a:spAutoFit/>
          </a:bodyPr>
          <a:lstStyle/>
          <a:p>
            <a:pPr marL="285744" indent="-285744">
              <a:spcAft>
                <a:spcPts val="600"/>
              </a:spcAft>
              <a:buFont typeface="Arial" panose="020B0604020202020204" pitchFamily="34" charset="0"/>
              <a:buChar char="•"/>
            </a:pPr>
            <a:r>
              <a:rPr lang="en-US" sz="2400" dirty="0"/>
              <a:t>the good and bad habits of supervisors and coworkers </a:t>
            </a:r>
          </a:p>
          <a:p>
            <a:pPr marL="285744" indent="-285744">
              <a:spcAft>
                <a:spcPts val="600"/>
              </a:spcAft>
              <a:buFont typeface="Arial" panose="020B0604020202020204" pitchFamily="34" charset="0"/>
              <a:buChar char="•"/>
            </a:pPr>
            <a:r>
              <a:rPr lang="en-US" sz="2400" dirty="0"/>
              <a:t>the employee’s future at the company and how he or she feels about it</a:t>
            </a:r>
          </a:p>
          <a:p>
            <a:pPr marL="285744" indent="-285744">
              <a:spcAft>
                <a:spcPts val="600"/>
              </a:spcAft>
              <a:buFont typeface="Arial" panose="020B0604020202020204" pitchFamily="34" charset="0"/>
              <a:buChar char="•"/>
            </a:pPr>
            <a:r>
              <a:rPr lang="en-US" sz="2400" dirty="0"/>
              <a:t>the employee’s workload and the distribution of work in general</a:t>
            </a:r>
          </a:p>
          <a:p>
            <a:pPr marL="285744" indent="-285744">
              <a:spcAft>
                <a:spcPts val="600"/>
              </a:spcAft>
              <a:buFont typeface="Arial" panose="020B0604020202020204" pitchFamily="34" charset="0"/>
              <a:buChar char="•"/>
            </a:pPr>
            <a:r>
              <a:rPr lang="en-US" sz="2400" dirty="0"/>
              <a:t>the employee’s working conditions and how he or she feels they could be improved </a:t>
            </a:r>
          </a:p>
          <a:p>
            <a:pPr marL="285744" indent="-285744">
              <a:spcAft>
                <a:spcPts val="600"/>
              </a:spcAft>
              <a:buFont typeface="Arial" panose="020B0604020202020204" pitchFamily="34" charset="0"/>
              <a:buChar char="•"/>
            </a:pPr>
            <a:r>
              <a:rPr lang="en-US" sz="2400" dirty="0"/>
              <a:t>the employee’s feelings about the importance of the work he or she does </a:t>
            </a:r>
          </a:p>
          <a:p>
            <a:pPr marL="285744" indent="-285744">
              <a:spcAft>
                <a:spcPts val="600"/>
              </a:spcAft>
              <a:buFont typeface="Arial" panose="020B0604020202020204" pitchFamily="34" charset="0"/>
              <a:buChar char="•"/>
            </a:pPr>
            <a:r>
              <a:rPr lang="en-US" sz="2400" dirty="0"/>
              <a:t>how employees get along with each other</a:t>
            </a:r>
          </a:p>
          <a:p>
            <a:pPr marL="285744" indent="-285744">
              <a:spcAft>
                <a:spcPts val="600"/>
              </a:spcAft>
              <a:buFont typeface="Arial" panose="020B0604020202020204" pitchFamily="34" charset="0"/>
              <a:buChar char="•"/>
            </a:pPr>
            <a:r>
              <a:rPr lang="en-US" sz="2400" dirty="0"/>
              <a:t>the condition of the equipment with which the employee must work </a:t>
            </a:r>
          </a:p>
        </p:txBody>
      </p:sp>
      <p:sp>
        <p:nvSpPr>
          <p:cNvPr id="5" name="Action Button: Document 4">
            <a:hlinkClick r:id="" action="ppaction://noaction" highlightClick="1"/>
          </p:cNvPr>
          <p:cNvSpPr/>
          <p:nvPr/>
        </p:nvSpPr>
        <p:spPr>
          <a:xfrm>
            <a:off x="471055" y="5866488"/>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033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5 - Motivate Your Team</a:t>
            </a:r>
          </a:p>
        </p:txBody>
      </p:sp>
      <p:sp>
        <p:nvSpPr>
          <p:cNvPr id="4" name="TextBox 3"/>
          <p:cNvSpPr txBox="1"/>
          <p:nvPr/>
        </p:nvSpPr>
        <p:spPr>
          <a:xfrm>
            <a:off x="1522997" y="1538285"/>
            <a:ext cx="10378059" cy="4693593"/>
          </a:xfrm>
          <a:prstGeom prst="rect">
            <a:avLst/>
          </a:prstGeom>
          <a:noFill/>
        </p:spPr>
        <p:txBody>
          <a:bodyPr wrap="square" rtlCol="0">
            <a:spAutoFit/>
          </a:bodyPr>
          <a:lstStyle/>
          <a:p>
            <a:pPr marL="285744" indent="-285744">
              <a:spcAft>
                <a:spcPts val="600"/>
              </a:spcAft>
              <a:buFont typeface="Arial" panose="020B0604020202020204" pitchFamily="34" charset="0"/>
              <a:buChar char="•"/>
            </a:pPr>
            <a:r>
              <a:rPr lang="en-US" sz="2400" dirty="0"/>
              <a:t>the pay and benefits the employee receives and how they compare with other companies</a:t>
            </a:r>
          </a:p>
          <a:p>
            <a:pPr marL="285744" indent="-285744">
              <a:spcAft>
                <a:spcPts val="600"/>
              </a:spcAft>
              <a:buFont typeface="Arial" panose="020B0604020202020204" pitchFamily="34" charset="0"/>
              <a:buChar char="•"/>
            </a:pPr>
            <a:r>
              <a:rPr lang="en-US" sz="2400" dirty="0"/>
              <a:t>the consistency and fairness in the way employees are treated and disciplined </a:t>
            </a:r>
          </a:p>
          <a:p>
            <a:pPr marL="285744" indent="-285744">
              <a:spcAft>
                <a:spcPts val="600"/>
              </a:spcAft>
              <a:buFont typeface="Arial" panose="020B0604020202020204" pitchFamily="34" charset="0"/>
              <a:buChar char="•"/>
            </a:pPr>
            <a:r>
              <a:rPr lang="en-US" sz="2400" dirty="0"/>
              <a:t>whether the employee feels that supervisors and coworkers tell the employee what the employee needs to know</a:t>
            </a:r>
          </a:p>
          <a:p>
            <a:pPr marL="285744" indent="-285744">
              <a:spcAft>
                <a:spcPts val="600"/>
              </a:spcAft>
              <a:buFont typeface="Arial" panose="020B0604020202020204" pitchFamily="34" charset="0"/>
              <a:buChar char="•"/>
            </a:pPr>
            <a:r>
              <a:rPr lang="en-US" sz="2400" dirty="0"/>
              <a:t>the potential for growth/advancement</a:t>
            </a:r>
          </a:p>
          <a:p>
            <a:pPr marL="285744" indent="-285744">
              <a:spcAft>
                <a:spcPts val="600"/>
              </a:spcAft>
              <a:buFont typeface="Arial" panose="020B0604020202020204" pitchFamily="34" charset="0"/>
              <a:buChar char="•"/>
            </a:pPr>
            <a:r>
              <a:rPr lang="en-US" sz="2400" dirty="0"/>
              <a:t>the employee’s experiences with and feelings about coaching and feedback</a:t>
            </a:r>
          </a:p>
          <a:p>
            <a:pPr marL="285744" indent="-285744">
              <a:spcAft>
                <a:spcPts val="600"/>
              </a:spcAft>
              <a:buFont typeface="Arial" panose="020B0604020202020204" pitchFamily="34" charset="0"/>
              <a:buChar char="•"/>
            </a:pPr>
            <a:r>
              <a:rPr lang="en-US" sz="2400" dirty="0"/>
              <a:t>the usefulness and appropriateness of instructions and training received</a:t>
            </a:r>
          </a:p>
          <a:p>
            <a:pPr marL="285744" indent="-285744">
              <a:spcAft>
                <a:spcPts val="600"/>
              </a:spcAft>
              <a:buFont typeface="Arial" panose="020B0604020202020204" pitchFamily="34" charset="0"/>
              <a:buChar char="•"/>
            </a:pPr>
            <a:r>
              <a:rPr lang="en-US" sz="2400" dirty="0"/>
              <a:t>the effectiveness of communication among coworkers and between workers and supervisors</a:t>
            </a:r>
          </a:p>
          <a:p>
            <a:pPr marL="285744" indent="-285744">
              <a:spcAft>
                <a:spcPts val="600"/>
              </a:spcAft>
              <a:buFont typeface="Arial" panose="020B0604020202020204" pitchFamily="34" charset="0"/>
              <a:buChar char="•"/>
            </a:pPr>
            <a:r>
              <a:rPr lang="en-US" sz="2400" dirty="0"/>
              <a:t>the attitude of the managers/owners toward the employees</a:t>
            </a:r>
            <a:endParaRPr lang="en-US" sz="2400" b="1" dirty="0"/>
          </a:p>
        </p:txBody>
      </p:sp>
      <p:sp>
        <p:nvSpPr>
          <p:cNvPr id="5" name="Action Button: Document 4">
            <a:hlinkClick r:id="" action="ppaction://noaction" highlightClick="1"/>
          </p:cNvPr>
          <p:cNvSpPr/>
          <p:nvPr/>
        </p:nvSpPr>
        <p:spPr>
          <a:xfrm>
            <a:off x="471055" y="5852636"/>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128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967"/>
            <a:ext cx="10515600" cy="1325563"/>
          </a:xfrm>
        </p:spPr>
        <p:txBody>
          <a:bodyPr/>
          <a:lstStyle/>
          <a:p>
            <a:r>
              <a:rPr lang="en-US" dirty="0"/>
              <a:t>6 - Prospect Effectively</a:t>
            </a:r>
          </a:p>
        </p:txBody>
      </p:sp>
      <p:sp>
        <p:nvSpPr>
          <p:cNvPr id="4" name="TextBox 3"/>
          <p:cNvSpPr txBox="1"/>
          <p:nvPr/>
        </p:nvSpPr>
        <p:spPr>
          <a:xfrm>
            <a:off x="1522998" y="1579861"/>
            <a:ext cx="9498295" cy="5170646"/>
          </a:xfrm>
          <a:prstGeom prst="rect">
            <a:avLst/>
          </a:prstGeom>
          <a:noFill/>
        </p:spPr>
        <p:txBody>
          <a:bodyPr wrap="square" rtlCol="0">
            <a:spAutoFit/>
          </a:bodyPr>
          <a:lstStyle/>
          <a:p>
            <a:r>
              <a:rPr lang="en-US" sz="2400" b="1" dirty="0">
                <a:solidFill>
                  <a:srgbClr val="00B0F0"/>
                </a:solidFill>
              </a:rPr>
              <a:t>Traditional Marketing Methods</a:t>
            </a:r>
          </a:p>
          <a:p>
            <a:endParaRPr lang="en-US" dirty="0"/>
          </a:p>
          <a:p>
            <a:pPr marL="285744" indent="-285744">
              <a:spcAft>
                <a:spcPts val="600"/>
              </a:spcAft>
              <a:buFont typeface="Arial" panose="020B0604020202020204" pitchFamily="34" charset="0"/>
              <a:buChar char="•"/>
            </a:pPr>
            <a:r>
              <a:rPr lang="en-US" sz="2500" dirty="0"/>
              <a:t>Maximize your value to potential clients.</a:t>
            </a:r>
          </a:p>
          <a:p>
            <a:pPr marL="285744" indent="-285744">
              <a:spcAft>
                <a:spcPts val="600"/>
              </a:spcAft>
              <a:buFont typeface="Arial" panose="020B0604020202020204" pitchFamily="34" charset="0"/>
              <a:buChar char="•"/>
            </a:pPr>
            <a:r>
              <a:rPr lang="en-US" sz="2500" dirty="0"/>
              <a:t>Focus advertising on strengths of independent agent</a:t>
            </a:r>
          </a:p>
          <a:p>
            <a:pPr marL="285744" indent="-285744">
              <a:spcAft>
                <a:spcPts val="600"/>
              </a:spcAft>
              <a:buFont typeface="Arial" panose="020B0604020202020204" pitchFamily="34" charset="0"/>
              <a:buChar char="•"/>
            </a:pPr>
            <a:r>
              <a:rPr lang="en-US" sz="2500" dirty="0"/>
              <a:t>Communicate with current customers</a:t>
            </a:r>
          </a:p>
          <a:p>
            <a:pPr marL="285744" indent="-285744">
              <a:spcAft>
                <a:spcPts val="600"/>
              </a:spcAft>
              <a:buFont typeface="Arial" panose="020B0604020202020204" pitchFamily="34" charset="0"/>
              <a:buChar char="•"/>
            </a:pPr>
            <a:r>
              <a:rPr lang="en-US" sz="2500" dirty="0"/>
              <a:t>Trade associations are important sources of information on insurance</a:t>
            </a:r>
          </a:p>
          <a:p>
            <a:pPr marL="285744" indent="-285744">
              <a:spcAft>
                <a:spcPts val="600"/>
              </a:spcAft>
              <a:buFont typeface="Arial" panose="020B0604020202020204" pitchFamily="34" charset="0"/>
              <a:buChar char="•"/>
            </a:pPr>
            <a:r>
              <a:rPr lang="en-US" sz="2500" dirty="0"/>
              <a:t>Identify which current customers can be targeted for new services</a:t>
            </a:r>
          </a:p>
          <a:p>
            <a:pPr marL="285744" indent="-285744">
              <a:spcAft>
                <a:spcPts val="600"/>
              </a:spcAft>
              <a:buFont typeface="Arial" panose="020B0604020202020204" pitchFamily="34" charset="0"/>
              <a:buChar char="•"/>
            </a:pPr>
            <a:r>
              <a:rPr lang="en-US" sz="2500" dirty="0"/>
              <a:t>Use integrated marketing</a:t>
            </a:r>
          </a:p>
          <a:p>
            <a:pPr marL="285744" indent="-285744">
              <a:spcAft>
                <a:spcPts val="600"/>
              </a:spcAft>
              <a:buFont typeface="Arial" panose="020B0604020202020204" pitchFamily="34" charset="0"/>
              <a:buChar char="•"/>
            </a:pPr>
            <a:r>
              <a:rPr lang="en-US" sz="2500" dirty="0"/>
              <a:t>Get involved in community causes and participate in special events</a:t>
            </a:r>
          </a:p>
          <a:p>
            <a:pPr marL="285744" indent="-285744">
              <a:spcAft>
                <a:spcPts val="600"/>
              </a:spcAft>
              <a:buFont typeface="Arial" panose="020B0604020202020204" pitchFamily="34" charset="0"/>
              <a:buChar char="•"/>
            </a:pPr>
            <a:r>
              <a:rPr lang="en-US" sz="2500" dirty="0"/>
              <a:t>Use affinity merchandise to gain name recognition</a:t>
            </a:r>
          </a:p>
          <a:p>
            <a:pPr marL="285744" indent="-285744">
              <a:spcAft>
                <a:spcPts val="600"/>
              </a:spcAft>
              <a:buFont typeface="Arial" panose="020B0604020202020204" pitchFamily="34" charset="0"/>
              <a:buChar char="•"/>
            </a:pPr>
            <a:r>
              <a:rPr lang="en-US" sz="2500" dirty="0"/>
              <a:t>Ask for customer feedback</a:t>
            </a:r>
            <a:endParaRPr lang="en-US" dirty="0"/>
          </a:p>
          <a:p>
            <a:endParaRPr lang="en-US" dirty="0"/>
          </a:p>
        </p:txBody>
      </p:sp>
      <p:sp>
        <p:nvSpPr>
          <p:cNvPr id="5" name="Action Button: Document 4">
            <a:hlinkClick r:id="" action="ppaction://noaction" highlightClick="1"/>
          </p:cNvPr>
          <p:cNvSpPr/>
          <p:nvPr/>
        </p:nvSpPr>
        <p:spPr>
          <a:xfrm>
            <a:off x="471055" y="5852637"/>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29</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321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2112"/>
            <a:ext cx="10515600" cy="1325563"/>
          </a:xfrm>
        </p:spPr>
        <p:txBody>
          <a:bodyPr/>
          <a:lstStyle/>
          <a:p>
            <a:r>
              <a:rPr lang="en-US" dirty="0"/>
              <a:t>6 - Prospect Effectively</a:t>
            </a:r>
          </a:p>
        </p:txBody>
      </p:sp>
      <p:sp>
        <p:nvSpPr>
          <p:cNvPr id="4" name="TextBox 3"/>
          <p:cNvSpPr txBox="1"/>
          <p:nvPr/>
        </p:nvSpPr>
        <p:spPr>
          <a:xfrm>
            <a:off x="1522998" y="1736380"/>
            <a:ext cx="6484936" cy="4431983"/>
          </a:xfrm>
          <a:prstGeom prst="rect">
            <a:avLst/>
          </a:prstGeom>
          <a:noFill/>
        </p:spPr>
        <p:txBody>
          <a:bodyPr wrap="square" rtlCol="0">
            <a:spAutoFit/>
          </a:bodyPr>
          <a:lstStyle/>
          <a:p>
            <a:r>
              <a:rPr lang="en-US" sz="2400" b="1" dirty="0">
                <a:solidFill>
                  <a:srgbClr val="00B0F0"/>
                </a:solidFill>
              </a:rPr>
              <a:t>Capitalize on Internet Marketing</a:t>
            </a:r>
          </a:p>
          <a:p>
            <a:endParaRPr lang="en-US" dirty="0"/>
          </a:p>
          <a:p>
            <a:pPr marL="342891" indent="-342891">
              <a:buFont typeface="Arial" panose="020B0604020202020204" pitchFamily="34" charset="0"/>
              <a:buChar char="•"/>
            </a:pPr>
            <a:r>
              <a:rPr lang="en-US" sz="2400" dirty="0"/>
              <a:t>No marketing plan is complete without a robust Web site.</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Understanding SEO</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Meeting TODAY’s customer expectations for what should be on a web</a:t>
            </a:r>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7969775" y="1874927"/>
            <a:ext cx="3605700" cy="3600135"/>
          </a:xfrm>
          <a:prstGeom prst="rect">
            <a:avLst/>
          </a:prstGeom>
        </p:spPr>
      </p:pic>
      <p:sp>
        <p:nvSpPr>
          <p:cNvPr id="6" name="Action Button: Document 5">
            <a:hlinkClick r:id="" action="ppaction://noaction" highlightClick="1"/>
          </p:cNvPr>
          <p:cNvSpPr/>
          <p:nvPr/>
        </p:nvSpPr>
        <p:spPr>
          <a:xfrm>
            <a:off x="471055" y="5852638"/>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30</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07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7"/>
            <a:ext cx="10515600" cy="1325563"/>
          </a:xfrm>
        </p:spPr>
        <p:txBody>
          <a:bodyPr/>
          <a:lstStyle/>
          <a:p>
            <a:r>
              <a:rPr lang="en-US" b="1" dirty="0"/>
              <a:t>Welcome &amp; Introduction</a:t>
            </a:r>
          </a:p>
        </p:txBody>
      </p:sp>
      <p:sp>
        <p:nvSpPr>
          <p:cNvPr id="4" name="Rectangle 3"/>
          <p:cNvSpPr/>
          <p:nvPr/>
        </p:nvSpPr>
        <p:spPr>
          <a:xfrm>
            <a:off x="2416481" y="4143539"/>
            <a:ext cx="7480638" cy="954107"/>
          </a:xfrm>
          <a:prstGeom prst="rect">
            <a:avLst/>
          </a:prstGeom>
          <a:noFill/>
        </p:spPr>
        <p:txBody>
          <a:bodyPr wrap="none" lIns="91440" tIns="45720" rIns="91440" bIns="45720">
            <a:spAutoFit/>
          </a:bodyPr>
          <a:lstStyle/>
          <a:p>
            <a:r>
              <a:rPr lang="en-US" sz="2800" dirty="0"/>
              <a:t>Following along in the CSE manual?</a:t>
            </a:r>
          </a:p>
          <a:p>
            <a:r>
              <a:rPr lang="en-US" sz="2800" dirty="0"/>
              <a:t>Look for this icon to find the related page number.</a:t>
            </a:r>
          </a:p>
        </p:txBody>
      </p:sp>
      <p:sp>
        <p:nvSpPr>
          <p:cNvPr id="6" name="Action Button: Document 5">
            <a:hlinkClick r:id="" action="ppaction://noaction" highlightClick="1"/>
          </p:cNvPr>
          <p:cNvSpPr/>
          <p:nvPr/>
        </p:nvSpPr>
        <p:spPr>
          <a:xfrm>
            <a:off x="568538" y="4143539"/>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p:cNvSpPr txBox="1"/>
          <p:nvPr/>
        </p:nvSpPr>
        <p:spPr>
          <a:xfrm>
            <a:off x="1620481" y="2123033"/>
            <a:ext cx="6665038" cy="954107"/>
          </a:xfrm>
          <a:prstGeom prst="rect">
            <a:avLst/>
          </a:prstGeom>
          <a:noFill/>
        </p:spPr>
        <p:txBody>
          <a:bodyPr wrap="square" rtlCol="0">
            <a:spAutoFit/>
          </a:bodyPr>
          <a:lstStyle/>
          <a:p>
            <a:r>
              <a:rPr lang="en-US" sz="2800" dirty="0"/>
              <a:t>Instructor Name</a:t>
            </a:r>
          </a:p>
          <a:p>
            <a:r>
              <a:rPr lang="en-US" sz="2800" dirty="0"/>
              <a:t>Class Information</a:t>
            </a:r>
          </a:p>
        </p:txBody>
      </p:sp>
      <p:sp>
        <p:nvSpPr>
          <p:cNvPr id="7" name="Left Arrow 6"/>
          <p:cNvSpPr/>
          <p:nvPr/>
        </p:nvSpPr>
        <p:spPr>
          <a:xfrm>
            <a:off x="1743347" y="4421240"/>
            <a:ext cx="550267" cy="398704"/>
          </a:xfrm>
          <a:prstGeom prst="leftArrow">
            <a:avLst/>
          </a:prstGeom>
          <a:solidFill>
            <a:srgbClr val="ED5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Tree>
    <p:extLst>
      <p:ext uri="{BB962C8B-B14F-4D97-AF65-F5344CB8AC3E}">
        <p14:creationId xmlns:p14="http://schemas.microsoft.com/office/powerpoint/2010/main" val="371962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6 - Prospect Effectively</a:t>
            </a:r>
          </a:p>
        </p:txBody>
      </p:sp>
      <p:sp>
        <p:nvSpPr>
          <p:cNvPr id="4" name="TextBox 3"/>
          <p:cNvSpPr txBox="1"/>
          <p:nvPr/>
        </p:nvSpPr>
        <p:spPr>
          <a:xfrm>
            <a:off x="1773381" y="1588114"/>
            <a:ext cx="10072255" cy="4924425"/>
          </a:xfrm>
          <a:prstGeom prst="rect">
            <a:avLst/>
          </a:prstGeom>
          <a:noFill/>
        </p:spPr>
        <p:txBody>
          <a:bodyPr wrap="square" rtlCol="0">
            <a:spAutoFit/>
          </a:bodyPr>
          <a:lstStyle/>
          <a:p>
            <a:r>
              <a:rPr lang="en-US" sz="2400" b="1" dirty="0">
                <a:solidFill>
                  <a:srgbClr val="00B0F0"/>
                </a:solidFill>
              </a:rPr>
              <a:t>Social Media</a:t>
            </a:r>
          </a:p>
          <a:p>
            <a:endParaRPr lang="en-US" dirty="0"/>
          </a:p>
          <a:p>
            <a:r>
              <a:rPr lang="en-US" sz="2000" dirty="0"/>
              <a:t>• </a:t>
            </a:r>
            <a:r>
              <a:rPr lang="en-US" sz="2000" b="1" dirty="0"/>
              <a:t>Give employees who are already good at social media responsibility for it. </a:t>
            </a:r>
          </a:p>
          <a:p>
            <a:endParaRPr lang="en-US" sz="2000" b="1" dirty="0"/>
          </a:p>
          <a:p>
            <a:r>
              <a:rPr lang="en-US" sz="2000" dirty="0"/>
              <a:t>• </a:t>
            </a:r>
            <a:r>
              <a:rPr lang="en-US" sz="2000" b="1" dirty="0"/>
              <a:t>Monitor social media </a:t>
            </a:r>
            <a:r>
              <a:rPr lang="en-US" sz="2000" dirty="0"/>
              <a:t>to learn what’s being said about your agency.</a:t>
            </a:r>
            <a:br>
              <a:rPr lang="en-US" sz="2000" dirty="0"/>
            </a:br>
            <a:endParaRPr lang="en-US" sz="2000" dirty="0"/>
          </a:p>
          <a:p>
            <a:r>
              <a:rPr lang="en-US" sz="2000" dirty="0"/>
              <a:t>• </a:t>
            </a:r>
            <a:r>
              <a:rPr lang="en-US" sz="2000" b="1" dirty="0"/>
              <a:t>Monitor social media</a:t>
            </a:r>
            <a:r>
              <a:rPr lang="en-US" sz="2000" dirty="0"/>
              <a:t>, because some of your customers expect to contact you that way.</a:t>
            </a:r>
            <a:br>
              <a:rPr lang="en-US" sz="2000" dirty="0"/>
            </a:br>
            <a:endParaRPr lang="en-US" sz="2000" dirty="0"/>
          </a:p>
          <a:p>
            <a:r>
              <a:rPr lang="en-US" sz="2000" dirty="0"/>
              <a:t>• </a:t>
            </a:r>
            <a:r>
              <a:rPr lang="en-US" sz="2000" b="1" dirty="0"/>
              <a:t>Attract new customers </a:t>
            </a:r>
            <a:r>
              <a:rPr lang="en-US" sz="2000" dirty="0"/>
              <a:t>through social media, visit the ACT web and reference “Content Marketing” on page 34 in the manual.</a:t>
            </a:r>
          </a:p>
          <a:p>
            <a:endParaRPr lang="en-US" sz="2000" dirty="0"/>
          </a:p>
          <a:p>
            <a:r>
              <a:rPr lang="en-US" sz="2000" dirty="0"/>
              <a:t>• </a:t>
            </a:r>
            <a:r>
              <a:rPr lang="en-US" sz="2000" b="1" dirty="0"/>
              <a:t>If you’re developing a mobile app ask for customer feedback.</a:t>
            </a:r>
            <a:endParaRPr lang="en-US" sz="2000" dirty="0"/>
          </a:p>
          <a:p>
            <a:endParaRPr lang="en-US" dirty="0"/>
          </a:p>
          <a:p>
            <a:endParaRPr lang="en-US" dirty="0"/>
          </a:p>
          <a:p>
            <a:endParaRPr lang="en-US" dirty="0"/>
          </a:p>
          <a:p>
            <a:endParaRPr lang="en-US" dirty="0"/>
          </a:p>
        </p:txBody>
      </p:sp>
      <p:sp>
        <p:nvSpPr>
          <p:cNvPr id="5" name="Action Button: Document 4">
            <a:hlinkClick r:id="" action="ppaction://noaction" highlightClick="1"/>
          </p:cNvPr>
          <p:cNvSpPr/>
          <p:nvPr/>
        </p:nvSpPr>
        <p:spPr>
          <a:xfrm>
            <a:off x="471055" y="5866493"/>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037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6 - Prospect Effectively</a:t>
            </a:r>
          </a:p>
        </p:txBody>
      </p:sp>
      <p:pic>
        <p:nvPicPr>
          <p:cNvPr id="5" name="Picture 4"/>
          <p:cNvPicPr>
            <a:picLocks noChangeAspect="1"/>
          </p:cNvPicPr>
          <p:nvPr/>
        </p:nvPicPr>
        <p:blipFill>
          <a:blip r:embed="rId3"/>
          <a:stretch>
            <a:fillRect/>
          </a:stretch>
        </p:blipFill>
        <p:spPr>
          <a:xfrm>
            <a:off x="2265797" y="1676838"/>
            <a:ext cx="8380867" cy="4613131"/>
          </a:xfrm>
          <a:prstGeom prst="rect">
            <a:avLst/>
          </a:prstGeom>
        </p:spPr>
      </p:pic>
      <p:sp>
        <p:nvSpPr>
          <p:cNvPr id="4" name="Action Button: Document 3">
            <a:hlinkClick r:id="" action="ppaction://noaction" highlightClick="1"/>
          </p:cNvPr>
          <p:cNvSpPr/>
          <p:nvPr/>
        </p:nvSpPr>
        <p:spPr>
          <a:xfrm>
            <a:off x="471055" y="5866492"/>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36</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481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6 - Prospect Effectively</a:t>
            </a:r>
          </a:p>
        </p:txBody>
      </p:sp>
      <p:sp>
        <p:nvSpPr>
          <p:cNvPr id="4" name="TextBox 3"/>
          <p:cNvSpPr txBox="1"/>
          <p:nvPr/>
        </p:nvSpPr>
        <p:spPr>
          <a:xfrm>
            <a:off x="1634839" y="1394146"/>
            <a:ext cx="7495309" cy="5078313"/>
          </a:xfrm>
          <a:prstGeom prst="rect">
            <a:avLst/>
          </a:prstGeom>
          <a:noFill/>
        </p:spPr>
        <p:txBody>
          <a:bodyPr wrap="square" rtlCol="0">
            <a:spAutoFit/>
          </a:bodyPr>
          <a:lstStyle/>
          <a:p>
            <a:r>
              <a:rPr lang="en-US" sz="2400" b="1" dirty="0">
                <a:solidFill>
                  <a:srgbClr val="00B0F0"/>
                </a:solidFill>
              </a:rPr>
              <a:t>Referrals</a:t>
            </a:r>
          </a:p>
          <a:p>
            <a:endParaRPr lang="en-US" dirty="0"/>
          </a:p>
          <a:p>
            <a:r>
              <a:rPr lang="en-US" dirty="0"/>
              <a:t>Referrals are a very effective way of gaining new customers. But many people have trouble asking for one.</a:t>
            </a:r>
          </a:p>
          <a:p>
            <a:r>
              <a:rPr lang="en-US" dirty="0"/>
              <a:t> </a:t>
            </a:r>
          </a:p>
          <a:p>
            <a:pPr marL="285744" indent="-285744">
              <a:buFont typeface="Arial" panose="020B0604020202020204" pitchFamily="34" charset="0"/>
              <a:buChar char="•"/>
            </a:pPr>
            <a:r>
              <a:rPr lang="en-US" dirty="0"/>
              <a:t>Get over your fear: Most people like to help people </a:t>
            </a:r>
            <a:br>
              <a:rPr lang="en-US" dirty="0"/>
            </a:br>
            <a:r>
              <a:rPr lang="en-US" dirty="0"/>
              <a:t>(if no negative cost to them) and the worst that can happen is a “NO”</a:t>
            </a:r>
          </a:p>
          <a:p>
            <a:endParaRPr lang="en-US" dirty="0"/>
          </a:p>
          <a:p>
            <a:r>
              <a:rPr lang="en-US" sz="2400" b="1" dirty="0">
                <a:solidFill>
                  <a:srgbClr val="00B0F0"/>
                </a:solidFill>
              </a:rPr>
              <a:t>Methods</a:t>
            </a:r>
          </a:p>
          <a:p>
            <a:endParaRPr lang="en-US" sz="2400" b="1" dirty="0">
              <a:solidFill>
                <a:srgbClr val="00B0F0"/>
              </a:solidFill>
            </a:endParaRPr>
          </a:p>
          <a:p>
            <a:pPr marL="285744" indent="-285744">
              <a:buFont typeface="Arial" panose="020B0604020202020204" pitchFamily="34" charset="0"/>
              <a:buChar char="•"/>
            </a:pPr>
            <a:r>
              <a:rPr lang="en-US" dirty="0"/>
              <a:t>Make it standard operation</a:t>
            </a:r>
          </a:p>
          <a:p>
            <a:pPr marL="285744" indent="-285744">
              <a:buFont typeface="Arial" panose="020B0604020202020204" pitchFamily="34" charset="0"/>
              <a:buChar char="•"/>
            </a:pPr>
            <a:r>
              <a:rPr lang="en-US" dirty="0"/>
              <a:t>Consider adding in tagline</a:t>
            </a:r>
          </a:p>
          <a:p>
            <a:pPr marL="285744" indent="-285744">
              <a:buFont typeface="Arial" panose="020B0604020202020204" pitchFamily="34" charset="0"/>
              <a:buChar char="•"/>
            </a:pPr>
            <a:r>
              <a:rPr lang="en-US" dirty="0"/>
              <a:t>LinkedIn</a:t>
            </a:r>
          </a:p>
          <a:p>
            <a:pPr marL="285744" indent="-285744">
              <a:buFont typeface="Arial" panose="020B0604020202020204" pitchFamily="34" charset="0"/>
              <a:buChar char="•"/>
            </a:pPr>
            <a:r>
              <a:rPr lang="en-US" dirty="0"/>
              <a:t>Facebook</a:t>
            </a:r>
          </a:p>
          <a:p>
            <a:endParaRPr lang="en-US" dirty="0"/>
          </a:p>
          <a:p>
            <a:endParaRPr lang="en-US" dirty="0"/>
          </a:p>
          <a:p>
            <a:endParaRPr lang="en-US" dirty="0"/>
          </a:p>
        </p:txBody>
      </p:sp>
      <p:pic>
        <p:nvPicPr>
          <p:cNvPr id="1026" name="Picture 2" descr="CSE-round-6-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664" y="2485881"/>
            <a:ext cx="3471572" cy="34715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582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6 - Prospect Effectively</a:t>
            </a:r>
          </a:p>
        </p:txBody>
      </p:sp>
      <p:sp>
        <p:nvSpPr>
          <p:cNvPr id="4" name="TextBox 3"/>
          <p:cNvSpPr txBox="1"/>
          <p:nvPr/>
        </p:nvSpPr>
        <p:spPr>
          <a:xfrm>
            <a:off x="1717964" y="1399305"/>
            <a:ext cx="9854046" cy="5262979"/>
          </a:xfrm>
          <a:prstGeom prst="rect">
            <a:avLst/>
          </a:prstGeom>
          <a:noFill/>
        </p:spPr>
        <p:txBody>
          <a:bodyPr wrap="square" rtlCol="0">
            <a:spAutoFit/>
          </a:bodyPr>
          <a:lstStyle/>
          <a:p>
            <a:r>
              <a:rPr lang="en-US" sz="2400" b="1" dirty="0">
                <a:solidFill>
                  <a:srgbClr val="00B0F0"/>
                </a:solidFill>
              </a:rPr>
              <a:t>Listen and Offer What The Prospective Customer Needs</a:t>
            </a:r>
          </a:p>
          <a:p>
            <a:endParaRPr lang="en-US" sz="2400" b="1" dirty="0">
              <a:solidFill>
                <a:srgbClr val="00B0F0"/>
              </a:solidFill>
            </a:endParaRPr>
          </a:p>
          <a:p>
            <a:pPr marL="285744" indent="-285744">
              <a:buFont typeface="Arial" panose="020B0604020202020204" pitchFamily="34" charset="0"/>
              <a:buChar char="•"/>
            </a:pPr>
            <a:r>
              <a:rPr lang="en-US" dirty="0"/>
              <a:t>Don’t get so wrapped up in what you can offer that you forget to find out what the prospective customer needs.</a:t>
            </a:r>
            <a:br>
              <a:rPr lang="en-US" dirty="0"/>
            </a:br>
            <a:endParaRPr lang="en-US" dirty="0"/>
          </a:p>
          <a:p>
            <a:pPr marL="285744" indent="-285744">
              <a:buFont typeface="Arial" panose="020B0604020202020204" pitchFamily="34" charset="0"/>
              <a:buChar char="•"/>
            </a:pPr>
            <a:r>
              <a:rPr lang="en-US" dirty="0"/>
              <a:t>Bear in mind the old adage: “When my mouth is moving, I’m not learning anything.”</a:t>
            </a:r>
            <a:br>
              <a:rPr lang="en-US" dirty="0"/>
            </a:br>
            <a:endParaRPr lang="en-US" dirty="0"/>
          </a:p>
          <a:p>
            <a:pPr marL="285744" indent="-285744">
              <a:buFont typeface="Arial" panose="020B0604020202020204" pitchFamily="34" charset="0"/>
              <a:buChar char="•"/>
            </a:pPr>
            <a:r>
              <a:rPr lang="en-US" dirty="0"/>
              <a:t>If the prospect asks you about your business or background, answer, but be brief. Then take the focus off yourself and turn it back on the prospect.</a:t>
            </a:r>
            <a:br>
              <a:rPr lang="en-US" dirty="0"/>
            </a:br>
            <a:endParaRPr lang="en-US" dirty="0"/>
          </a:p>
          <a:p>
            <a:pPr marL="285744" indent="-285744">
              <a:buFont typeface="Arial" panose="020B0604020202020204" pitchFamily="34" charset="0"/>
              <a:buChar char="•"/>
            </a:pPr>
            <a:r>
              <a:rPr lang="en-US" dirty="0"/>
              <a:t>Learn what they need: that way you'll have a much easier time presenting them with solutions that meet their needs. When the product matches the client’s need, the sale is easy.</a:t>
            </a:r>
            <a:br>
              <a:rPr lang="en-US" dirty="0"/>
            </a:br>
            <a:endParaRPr lang="en-US" dirty="0"/>
          </a:p>
          <a:p>
            <a:pPr marL="285744" indent="-285744">
              <a:buFont typeface="Arial" panose="020B0604020202020204" pitchFamily="34" charset="0"/>
              <a:buChar char="•"/>
            </a:pPr>
            <a:r>
              <a:rPr lang="en-US" dirty="0"/>
              <a:t>Actively listen to the customer. Show that you're actively listening by making eye contact, nodding, saying, “Yes, I see,” or jotting a note.</a:t>
            </a:r>
            <a:br>
              <a:rPr lang="en-US" dirty="0"/>
            </a:br>
            <a:endParaRPr lang="en-US" dirty="0"/>
          </a:p>
          <a:p>
            <a:pPr marL="285744" indent="-285744">
              <a:buFont typeface="Arial" panose="020B0604020202020204" pitchFamily="34" charset="0"/>
              <a:buChar char="•"/>
            </a:pPr>
            <a:r>
              <a:rPr lang="en-US" dirty="0"/>
              <a:t>Don’t interrupt a customer when he or she is speaking: Ask clarifying questions when the customer is finished.</a:t>
            </a:r>
          </a:p>
        </p:txBody>
      </p:sp>
      <p:sp>
        <p:nvSpPr>
          <p:cNvPr id="5" name="Action Button: Document 4">
            <a:hlinkClick r:id="" action="ppaction://noaction" highlightClick="1"/>
          </p:cNvPr>
          <p:cNvSpPr/>
          <p:nvPr/>
        </p:nvSpPr>
        <p:spPr>
          <a:xfrm>
            <a:off x="471055" y="5866490"/>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074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6692"/>
            <a:ext cx="10515600" cy="1325563"/>
          </a:xfrm>
        </p:spPr>
        <p:txBody>
          <a:bodyPr/>
          <a:lstStyle/>
          <a:p>
            <a:r>
              <a:rPr lang="en-US" dirty="0"/>
              <a:t>6 - Prospect Effectively</a:t>
            </a:r>
          </a:p>
        </p:txBody>
      </p:sp>
      <p:sp>
        <p:nvSpPr>
          <p:cNvPr id="4" name="TextBox 3"/>
          <p:cNvSpPr txBox="1"/>
          <p:nvPr/>
        </p:nvSpPr>
        <p:spPr>
          <a:xfrm>
            <a:off x="1684786" y="1477270"/>
            <a:ext cx="9887224" cy="4708981"/>
          </a:xfrm>
          <a:prstGeom prst="rect">
            <a:avLst/>
          </a:prstGeom>
          <a:noFill/>
        </p:spPr>
        <p:txBody>
          <a:bodyPr wrap="square" rtlCol="0">
            <a:spAutoFit/>
          </a:bodyPr>
          <a:lstStyle/>
          <a:p>
            <a:r>
              <a:rPr lang="en-US" sz="2400" b="1" dirty="0">
                <a:solidFill>
                  <a:srgbClr val="00B0F0"/>
                </a:solidFill>
              </a:rPr>
              <a:t>Community Building and Engagement</a:t>
            </a:r>
          </a:p>
          <a:p>
            <a:endParaRPr lang="en-US" sz="2400" b="1" dirty="0">
              <a:solidFill>
                <a:srgbClr val="00B0F0"/>
              </a:solidFill>
            </a:endParaRPr>
          </a:p>
          <a:p>
            <a:pPr marL="285744" indent="-285744">
              <a:buFont typeface="Arial" panose="020B0604020202020204" pitchFamily="34" charset="0"/>
              <a:buChar char="•"/>
            </a:pPr>
            <a:r>
              <a:rPr lang="en-US" dirty="0"/>
              <a:t>Insurance agencies have long been aware that involvement in their community’s causes and events is good business practice.</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Approaching community involvement with a bigger goal, however—the health of your community--will, in the long run, benefit your agency even more.</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Communities are enhanced when causes are approached with a sense of possibility, generosity and celebration of gifts.</a:t>
            </a:r>
          </a:p>
          <a:p>
            <a:endParaRPr lang="en-US" dirty="0"/>
          </a:p>
          <a:p>
            <a:endParaRPr lang="en-US" dirty="0"/>
          </a:p>
          <a:p>
            <a:endParaRPr lang="en-US" dirty="0"/>
          </a:p>
          <a:p>
            <a:endParaRPr lang="en-US" dirty="0"/>
          </a:p>
          <a:p>
            <a:endParaRPr lang="en-US" dirty="0"/>
          </a:p>
          <a:p>
            <a:endParaRPr lang="en-US" dirty="0"/>
          </a:p>
        </p:txBody>
      </p:sp>
      <p:sp>
        <p:nvSpPr>
          <p:cNvPr id="5" name="Action Button: Document 4">
            <a:hlinkClick r:id="" action="ppaction://noaction" highlightClick="1"/>
          </p:cNvPr>
          <p:cNvSpPr/>
          <p:nvPr/>
        </p:nvSpPr>
        <p:spPr>
          <a:xfrm>
            <a:off x="471055" y="5852638"/>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33</a:t>
            </a:r>
          </a:p>
        </p:txBody>
      </p:sp>
      <p:sp>
        <p:nvSpPr>
          <p:cNvPr id="6" name="Action Button: Document 5">
            <a:hlinkClick r:id="" action="ppaction://noaction" highlightClick="1"/>
          </p:cNvPr>
          <p:cNvSpPr/>
          <p:nvPr/>
        </p:nvSpPr>
        <p:spPr>
          <a:xfrm>
            <a:off x="1615511" y="5852633"/>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34</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795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6692"/>
            <a:ext cx="10515600" cy="1325563"/>
          </a:xfrm>
        </p:spPr>
        <p:txBody>
          <a:bodyPr/>
          <a:lstStyle/>
          <a:p>
            <a:r>
              <a:rPr lang="en-US" dirty="0"/>
              <a:t>6 - Prospect Effectively</a:t>
            </a:r>
          </a:p>
        </p:txBody>
      </p:sp>
      <p:sp>
        <p:nvSpPr>
          <p:cNvPr id="4" name="TextBox 3"/>
          <p:cNvSpPr txBox="1"/>
          <p:nvPr/>
        </p:nvSpPr>
        <p:spPr>
          <a:xfrm>
            <a:off x="1648691" y="1662550"/>
            <a:ext cx="9923319" cy="4893647"/>
          </a:xfrm>
          <a:prstGeom prst="rect">
            <a:avLst/>
          </a:prstGeom>
          <a:noFill/>
        </p:spPr>
        <p:txBody>
          <a:bodyPr wrap="square" rtlCol="0">
            <a:spAutoFit/>
          </a:bodyPr>
          <a:lstStyle/>
          <a:p>
            <a:r>
              <a:rPr lang="en-US" sz="2400" b="1" dirty="0">
                <a:solidFill>
                  <a:srgbClr val="00B0F0"/>
                </a:solidFill>
              </a:rPr>
              <a:t>Content Marketing – INSIDE YOUR AGENCY</a:t>
            </a:r>
          </a:p>
          <a:p>
            <a:endParaRPr lang="en-US" sz="2400" b="1" dirty="0">
              <a:solidFill>
                <a:srgbClr val="00B0F0"/>
              </a:solidFill>
            </a:endParaRPr>
          </a:p>
          <a:p>
            <a:r>
              <a:rPr lang="en-US" sz="2400" dirty="0"/>
              <a:t>Where do you find content for the online revolution? For Social Media? For Blogs and Tweets?</a:t>
            </a:r>
          </a:p>
          <a:p>
            <a:endParaRPr lang="en-US" sz="2400" dirty="0"/>
          </a:p>
          <a:p>
            <a:pPr marL="285744" indent="-285744">
              <a:buFont typeface="Arial" panose="020B0604020202020204" pitchFamily="34" charset="0"/>
              <a:buChar char="•"/>
            </a:pPr>
            <a:r>
              <a:rPr lang="en-US" sz="2400" dirty="0"/>
              <a:t>Post your involvement in community causes and events.</a:t>
            </a:r>
            <a:br>
              <a:rPr lang="en-US" sz="2400" dirty="0"/>
            </a:br>
            <a:endParaRPr lang="en-US" sz="2400" dirty="0"/>
          </a:p>
          <a:p>
            <a:pPr marL="285744" indent="-285744">
              <a:buFont typeface="Arial" panose="020B0604020202020204" pitchFamily="34" charset="0"/>
              <a:buChar char="•"/>
            </a:pPr>
            <a:r>
              <a:rPr lang="en-US" sz="2400" dirty="0"/>
              <a:t>Write down your company’s success stories.</a:t>
            </a:r>
            <a:br>
              <a:rPr lang="en-US" sz="2400" dirty="0"/>
            </a:br>
            <a:endParaRPr lang="en-US" sz="2400" dirty="0"/>
          </a:p>
          <a:p>
            <a:pPr marL="285744" indent="-285744">
              <a:buFont typeface="Arial" panose="020B0604020202020204" pitchFamily="34" charset="0"/>
              <a:buChar char="•"/>
            </a:pPr>
            <a:r>
              <a:rPr lang="en-US" sz="2400" dirty="0"/>
              <a:t>Target your newsletter.</a:t>
            </a:r>
            <a:br>
              <a:rPr lang="en-US" sz="2400" dirty="0"/>
            </a:br>
            <a:endParaRPr lang="en-US" sz="2400" dirty="0"/>
          </a:p>
          <a:p>
            <a:pPr marL="285744" indent="-285744">
              <a:buFont typeface="Arial" panose="020B0604020202020204" pitchFamily="34" charset="0"/>
              <a:buChar char="•"/>
            </a:pPr>
            <a:r>
              <a:rPr lang="en-US" sz="2400" dirty="0"/>
              <a:t>Write down the questions your customers ask.</a:t>
            </a:r>
            <a:r>
              <a:rPr lang="en-US" sz="2400" b="1" dirty="0"/>
              <a:t> </a:t>
            </a:r>
            <a:br>
              <a:rPr lang="en-US" sz="2400" dirty="0"/>
            </a:br>
            <a:endParaRPr lang="en-US" sz="2400" dirty="0"/>
          </a:p>
        </p:txBody>
      </p:sp>
      <p:sp>
        <p:nvSpPr>
          <p:cNvPr id="5" name="Action Button: Document 4">
            <a:hlinkClick r:id="" action="ppaction://noaction" highlightClick="1"/>
          </p:cNvPr>
          <p:cNvSpPr/>
          <p:nvPr/>
        </p:nvSpPr>
        <p:spPr>
          <a:xfrm>
            <a:off x="471055" y="5852629"/>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051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6 - Prospect Effectively</a:t>
            </a:r>
          </a:p>
        </p:txBody>
      </p:sp>
      <p:sp>
        <p:nvSpPr>
          <p:cNvPr id="5" name="Action Button: Document 4">
            <a:hlinkClick r:id="" action="ppaction://noaction" highlightClick="1"/>
          </p:cNvPr>
          <p:cNvSpPr/>
          <p:nvPr/>
        </p:nvSpPr>
        <p:spPr>
          <a:xfrm>
            <a:off x="471055" y="5852639"/>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34</a:t>
            </a:r>
          </a:p>
        </p:txBody>
      </p:sp>
      <p:pic>
        <p:nvPicPr>
          <p:cNvPr id="3" name="Picture 2"/>
          <p:cNvPicPr>
            <a:picLocks noChangeAspect="1"/>
          </p:cNvPicPr>
          <p:nvPr/>
        </p:nvPicPr>
        <p:blipFill>
          <a:blip r:embed="rId3"/>
          <a:stretch>
            <a:fillRect/>
          </a:stretch>
        </p:blipFill>
        <p:spPr>
          <a:xfrm>
            <a:off x="4293151" y="1906131"/>
            <a:ext cx="3605700" cy="360013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720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2112"/>
            <a:ext cx="10515600" cy="1325563"/>
          </a:xfrm>
        </p:spPr>
        <p:txBody>
          <a:bodyPr/>
          <a:lstStyle/>
          <a:p>
            <a:r>
              <a:rPr lang="en-US" dirty="0"/>
              <a:t>6 - Prospect Effectively</a:t>
            </a:r>
          </a:p>
        </p:txBody>
      </p:sp>
      <p:sp>
        <p:nvSpPr>
          <p:cNvPr id="4" name="TextBox 3"/>
          <p:cNvSpPr txBox="1"/>
          <p:nvPr/>
        </p:nvSpPr>
        <p:spPr>
          <a:xfrm>
            <a:off x="1522998" y="1629674"/>
            <a:ext cx="10049012" cy="3970318"/>
          </a:xfrm>
          <a:prstGeom prst="rect">
            <a:avLst/>
          </a:prstGeom>
          <a:noFill/>
        </p:spPr>
        <p:txBody>
          <a:bodyPr wrap="square" rtlCol="0">
            <a:spAutoFit/>
          </a:bodyPr>
          <a:lstStyle/>
          <a:p>
            <a:r>
              <a:rPr lang="en-US" sz="2400" b="1" dirty="0">
                <a:solidFill>
                  <a:srgbClr val="00B0F0"/>
                </a:solidFill>
              </a:rPr>
              <a:t>Content Marketing – OUTSIDE YOUR AGENCY</a:t>
            </a:r>
          </a:p>
          <a:p>
            <a:endParaRPr lang="en-US" sz="2400" b="1" dirty="0">
              <a:solidFill>
                <a:srgbClr val="00B0F0"/>
              </a:solidFill>
            </a:endParaRPr>
          </a:p>
          <a:p>
            <a:pPr marL="285744" indent="-285744">
              <a:buFont typeface="Arial" panose="020B0604020202020204" pitchFamily="34" charset="0"/>
              <a:buChar char="•"/>
            </a:pPr>
            <a:r>
              <a:rPr lang="en-US" b="1" dirty="0"/>
              <a:t>Curate Web content that would interest your clients </a:t>
            </a:r>
            <a:r>
              <a:rPr lang="en-US" dirty="0"/>
              <a:t>(always giving attribution). Set up a Google Alert on a topic clients have expressed interest in. Google will troll the Web for articles on that topic and notify you automatically. </a:t>
            </a:r>
            <a:r>
              <a:rPr lang="en-US" dirty="0" err="1">
                <a:hlinkClick r:id="rId3"/>
              </a:rPr>
              <a:t>Talkwalker</a:t>
            </a:r>
            <a:r>
              <a:rPr lang="en-US" dirty="0"/>
              <a:t> is another source.</a:t>
            </a:r>
            <a:br>
              <a:rPr lang="en-US" dirty="0"/>
            </a:br>
            <a:endParaRPr lang="en-US" dirty="0"/>
          </a:p>
          <a:p>
            <a:pPr marL="285744" indent="-285744">
              <a:buFont typeface="Arial" panose="020B0604020202020204" pitchFamily="34" charset="0"/>
              <a:buChar char="•"/>
            </a:pPr>
            <a:r>
              <a:rPr lang="en-US" b="1" dirty="0"/>
              <a:t>Always think of what your customers need to know in order to manage their lives and businesses better. </a:t>
            </a:r>
            <a:r>
              <a:rPr lang="en-US" dirty="0"/>
              <a:t>Don’t just think about what you want to say.</a:t>
            </a:r>
            <a:br>
              <a:rPr lang="en-US" dirty="0"/>
            </a:br>
            <a:endParaRPr lang="en-US" dirty="0"/>
          </a:p>
          <a:p>
            <a:pPr marL="285744" indent="-285744">
              <a:buFont typeface="Arial" panose="020B0604020202020204" pitchFamily="34" charset="0"/>
              <a:buChar char="•"/>
            </a:pPr>
            <a:r>
              <a:rPr lang="en-US" b="1" dirty="0"/>
              <a:t>Segment your customers. </a:t>
            </a:r>
            <a:r>
              <a:rPr lang="en-US" dirty="0"/>
              <a:t>Some are interested in home and auto, others are interested in business interruption insurance.</a:t>
            </a:r>
          </a:p>
          <a:p>
            <a:endParaRPr lang="en-US" sz="2400" b="1" dirty="0">
              <a:solidFill>
                <a:srgbClr val="00B0F0"/>
              </a:solidFill>
            </a:endParaRPr>
          </a:p>
          <a:p>
            <a:endParaRPr lang="en-US" dirty="0"/>
          </a:p>
        </p:txBody>
      </p:sp>
      <p:sp>
        <p:nvSpPr>
          <p:cNvPr id="5" name="Action Button: Document 4">
            <a:hlinkClick r:id="" action="ppaction://noaction" highlightClick="1"/>
          </p:cNvPr>
          <p:cNvSpPr/>
          <p:nvPr/>
        </p:nvSpPr>
        <p:spPr>
          <a:xfrm>
            <a:off x="471055" y="5852636"/>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35</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432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6 - Prospect Effectively</a:t>
            </a:r>
          </a:p>
        </p:txBody>
      </p:sp>
      <p:sp>
        <p:nvSpPr>
          <p:cNvPr id="4" name="TextBox 3"/>
          <p:cNvSpPr txBox="1"/>
          <p:nvPr/>
        </p:nvSpPr>
        <p:spPr>
          <a:xfrm>
            <a:off x="619991" y="1477270"/>
            <a:ext cx="10952019" cy="5078313"/>
          </a:xfrm>
          <a:prstGeom prst="rect">
            <a:avLst/>
          </a:prstGeom>
          <a:noFill/>
        </p:spPr>
        <p:txBody>
          <a:bodyPr wrap="square" rtlCol="0">
            <a:spAutoFit/>
          </a:bodyPr>
          <a:lstStyle/>
          <a:p>
            <a:r>
              <a:rPr lang="en-US" sz="2400" b="1" dirty="0">
                <a:solidFill>
                  <a:srgbClr val="00B0F0"/>
                </a:solidFill>
              </a:rPr>
              <a:t>Organize Yourself. Make A Plan. Work it!</a:t>
            </a:r>
          </a:p>
          <a:p>
            <a:endParaRPr lang="en-US" sz="2400" b="1" dirty="0">
              <a:solidFill>
                <a:srgbClr val="00B0F0"/>
              </a:solidFill>
            </a:endParaRPr>
          </a:p>
          <a:p>
            <a:endParaRPr lang="en-US" sz="2400" b="1" dirty="0">
              <a:solidFill>
                <a:srgbClr val="00B0F0"/>
              </a:solidFill>
            </a:endParaRPr>
          </a:p>
          <a:p>
            <a:br>
              <a:rPr lang="en-US" dirty="0"/>
            </a:br>
            <a:endParaRPr lang="en-US" dirty="0"/>
          </a:p>
          <a:p>
            <a:endParaRPr lang="en-US" sz="2400" b="1" dirty="0">
              <a:solidFill>
                <a:srgbClr val="00B0F0"/>
              </a:solidFill>
            </a:endParaRPr>
          </a:p>
          <a:p>
            <a:endParaRPr lang="en-US" dirty="0"/>
          </a:p>
          <a:p>
            <a:pPr marL="285744" indent="-285744">
              <a:buFont typeface="Arial" panose="020B0604020202020204" pitchFamily="34" charset="0"/>
              <a:buChar char="•"/>
            </a:pPr>
            <a:endParaRPr lang="en-US" dirty="0"/>
          </a:p>
          <a:p>
            <a:endParaRPr lang="en-US" sz="2400" b="1" dirty="0">
              <a:solidFill>
                <a:srgbClr val="00B0F0"/>
              </a:solidFill>
            </a:endParaRPr>
          </a:p>
          <a:p>
            <a:endParaRPr lang="en-US" sz="2400" b="1" dirty="0">
              <a:solidFill>
                <a:srgbClr val="00B0F0"/>
              </a:solidFill>
            </a:endParaRPr>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stretch>
            <a:fillRect/>
          </a:stretch>
        </p:blipFill>
        <p:spPr>
          <a:xfrm>
            <a:off x="425577" y="1993150"/>
            <a:ext cx="11728140" cy="3418094"/>
          </a:xfrm>
          <a:prstGeom prst="rect">
            <a:avLst/>
          </a:prstGeom>
        </p:spPr>
      </p:pic>
      <p:pic>
        <p:nvPicPr>
          <p:cNvPr id="6" name="Picture 5"/>
          <p:cNvPicPr>
            <a:picLocks noChangeAspect="1"/>
          </p:cNvPicPr>
          <p:nvPr/>
        </p:nvPicPr>
        <p:blipFill>
          <a:blip r:embed="rId4"/>
          <a:stretch>
            <a:fillRect/>
          </a:stretch>
        </p:blipFill>
        <p:spPr>
          <a:xfrm>
            <a:off x="4250333" y="3113549"/>
            <a:ext cx="7391400" cy="3219451"/>
          </a:xfrm>
          <a:prstGeom prst="rect">
            <a:avLst/>
          </a:prstGeom>
        </p:spPr>
      </p:pic>
      <p:sp>
        <p:nvSpPr>
          <p:cNvPr id="7" name="Action Button: Document 6">
            <a:hlinkClick r:id="" action="ppaction://noaction" highlightClick="1"/>
          </p:cNvPr>
          <p:cNvSpPr/>
          <p:nvPr/>
        </p:nvSpPr>
        <p:spPr>
          <a:xfrm>
            <a:off x="471055" y="5852637"/>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37</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10" name="Rectangle 9"/>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313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6 - Prospect Effectively</a:t>
            </a:r>
          </a:p>
        </p:txBody>
      </p:sp>
      <p:sp>
        <p:nvSpPr>
          <p:cNvPr id="4" name="TextBox 3"/>
          <p:cNvSpPr txBox="1"/>
          <p:nvPr/>
        </p:nvSpPr>
        <p:spPr>
          <a:xfrm>
            <a:off x="619991" y="1477272"/>
            <a:ext cx="10952019" cy="4708981"/>
          </a:xfrm>
          <a:prstGeom prst="rect">
            <a:avLst/>
          </a:prstGeom>
          <a:noFill/>
        </p:spPr>
        <p:txBody>
          <a:bodyPr wrap="square" rtlCol="0">
            <a:spAutoFit/>
          </a:bodyPr>
          <a:lstStyle/>
          <a:p>
            <a:endParaRPr lang="en-US" sz="2400" b="1" dirty="0">
              <a:solidFill>
                <a:srgbClr val="00B0F0"/>
              </a:solidFill>
            </a:endParaRPr>
          </a:p>
          <a:p>
            <a:endParaRPr lang="en-US" sz="2400" b="1" dirty="0">
              <a:solidFill>
                <a:srgbClr val="00B0F0"/>
              </a:solidFill>
            </a:endParaRPr>
          </a:p>
          <a:p>
            <a:br>
              <a:rPr lang="en-US" dirty="0"/>
            </a:br>
            <a:endParaRPr lang="en-US" dirty="0"/>
          </a:p>
          <a:p>
            <a:endParaRPr lang="en-US" sz="2400" b="1" dirty="0">
              <a:solidFill>
                <a:srgbClr val="00B0F0"/>
              </a:solidFill>
            </a:endParaRPr>
          </a:p>
          <a:p>
            <a:endParaRPr lang="en-US" dirty="0"/>
          </a:p>
          <a:p>
            <a:pPr marL="285744" indent="-285744">
              <a:buFont typeface="Arial" panose="020B0604020202020204" pitchFamily="34" charset="0"/>
              <a:buChar char="•"/>
            </a:pPr>
            <a:endParaRPr lang="en-US" dirty="0"/>
          </a:p>
          <a:p>
            <a:endParaRPr lang="en-US" sz="2400" b="1" dirty="0">
              <a:solidFill>
                <a:srgbClr val="00B0F0"/>
              </a:solidFill>
            </a:endParaRPr>
          </a:p>
          <a:p>
            <a:endParaRPr lang="en-US" sz="2400" b="1" dirty="0">
              <a:solidFill>
                <a:srgbClr val="00B0F0"/>
              </a:solidFill>
            </a:endParaRPr>
          </a:p>
          <a:p>
            <a:endParaRPr lang="en-US" dirty="0"/>
          </a:p>
          <a:p>
            <a:endParaRPr lang="en-US" dirty="0"/>
          </a:p>
          <a:p>
            <a:endParaRPr lang="en-US" dirty="0"/>
          </a:p>
          <a:p>
            <a:endParaRPr lang="en-US" dirty="0"/>
          </a:p>
          <a:p>
            <a:endParaRPr lang="en-US" dirty="0"/>
          </a:p>
          <a:p>
            <a:endParaRPr lang="en-US" dirty="0"/>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115" y="1636033"/>
            <a:ext cx="10843104" cy="439145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56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967"/>
            <a:ext cx="10515600" cy="1325563"/>
          </a:xfrm>
        </p:spPr>
        <p:txBody>
          <a:bodyPr/>
          <a:lstStyle/>
          <a:p>
            <a:r>
              <a:rPr lang="en-US" dirty="0"/>
              <a:t>1 - Meet Today’s Insurance Consumer</a:t>
            </a:r>
          </a:p>
        </p:txBody>
      </p:sp>
      <p:sp>
        <p:nvSpPr>
          <p:cNvPr id="5" name="TextBox 4"/>
          <p:cNvSpPr txBox="1"/>
          <p:nvPr/>
        </p:nvSpPr>
        <p:spPr>
          <a:xfrm>
            <a:off x="1550708" y="2041967"/>
            <a:ext cx="5515111"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Who is today’s consumer?</a:t>
            </a:r>
          </a:p>
          <a:p>
            <a:endParaRPr lang="en-US" sz="2000" dirty="0"/>
          </a:p>
          <a:p>
            <a:pPr marL="342900" indent="-342900">
              <a:buFont typeface="Arial" panose="020B0604020202020204" pitchFamily="34" charset="0"/>
              <a:buChar char="•"/>
            </a:pPr>
            <a:r>
              <a:rPr lang="en-US" sz="2000" dirty="0"/>
              <a:t>How do you reach customers?</a:t>
            </a:r>
          </a:p>
          <a:p>
            <a:endParaRPr lang="en-US" sz="2000" dirty="0"/>
          </a:p>
          <a:p>
            <a:pPr marL="342900" indent="-342900">
              <a:buFont typeface="Arial" panose="020B0604020202020204" pitchFamily="34" charset="0"/>
              <a:buChar char="•"/>
            </a:pPr>
            <a:r>
              <a:rPr lang="en-US" sz="2000" dirty="0"/>
              <a:t>How do they want to be reached?</a:t>
            </a:r>
          </a:p>
          <a:p>
            <a:endParaRPr lang="en-US" sz="2000" dirty="0"/>
          </a:p>
          <a:p>
            <a:pPr marL="342900" indent="-342900">
              <a:buFont typeface="Arial" panose="020B0604020202020204" pitchFamily="34" charset="0"/>
              <a:buChar char="•"/>
            </a:pPr>
            <a:r>
              <a:rPr lang="en-US" sz="2000" dirty="0"/>
              <a:t>What should customer service mean in today’s marketplace?</a:t>
            </a:r>
          </a:p>
        </p:txBody>
      </p:sp>
      <p:pic>
        <p:nvPicPr>
          <p:cNvPr id="7" name="Picture 6"/>
          <p:cNvPicPr>
            <a:picLocks noChangeAspect="1"/>
          </p:cNvPicPr>
          <p:nvPr/>
        </p:nvPicPr>
        <p:blipFill>
          <a:blip r:embed="rId3"/>
          <a:stretch>
            <a:fillRect/>
          </a:stretch>
        </p:blipFill>
        <p:spPr>
          <a:xfrm>
            <a:off x="7625799" y="1649126"/>
            <a:ext cx="4140624" cy="4134232"/>
          </a:xfrm>
          <a:prstGeom prst="rect">
            <a:avLst/>
          </a:prstGeom>
        </p:spPr>
      </p:pic>
      <p:sp>
        <p:nvSpPr>
          <p:cNvPr id="6" name="Action Button: Document 5">
            <a:hlinkClick r:id="" action="ppaction://noaction" highlightClick="1"/>
          </p:cNvPr>
          <p:cNvSpPr/>
          <p:nvPr/>
        </p:nvSpPr>
        <p:spPr>
          <a:xfrm>
            <a:off x="487924" y="5855707"/>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10" name="Rectangle 9"/>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4358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7 - Care for New Customers</a:t>
            </a:r>
          </a:p>
        </p:txBody>
      </p:sp>
      <p:pic>
        <p:nvPicPr>
          <p:cNvPr id="3" name="Picture 2"/>
          <p:cNvPicPr>
            <a:picLocks noChangeAspect="1"/>
          </p:cNvPicPr>
          <p:nvPr/>
        </p:nvPicPr>
        <p:blipFill>
          <a:blip r:embed="rId3"/>
          <a:stretch>
            <a:fillRect/>
          </a:stretch>
        </p:blipFill>
        <p:spPr>
          <a:xfrm>
            <a:off x="1438498" y="2442614"/>
            <a:ext cx="9915303" cy="2240223"/>
          </a:xfrm>
          <a:prstGeom prst="rect">
            <a:avLst/>
          </a:prstGeom>
        </p:spPr>
      </p:pic>
      <p:sp>
        <p:nvSpPr>
          <p:cNvPr id="4" name="Action Button: Document 3">
            <a:hlinkClick r:id="" action="ppaction://noaction" highlightClick="1"/>
          </p:cNvPr>
          <p:cNvSpPr/>
          <p:nvPr/>
        </p:nvSpPr>
        <p:spPr>
          <a:xfrm>
            <a:off x="471055" y="5866490"/>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39</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799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7 - Care for New Customers</a:t>
            </a:r>
          </a:p>
        </p:txBody>
      </p:sp>
      <p:sp>
        <p:nvSpPr>
          <p:cNvPr id="4" name="TextBox 3"/>
          <p:cNvSpPr txBox="1"/>
          <p:nvPr/>
        </p:nvSpPr>
        <p:spPr>
          <a:xfrm>
            <a:off x="2770910" y="1518835"/>
            <a:ext cx="8814953" cy="4985980"/>
          </a:xfrm>
          <a:prstGeom prst="rect">
            <a:avLst/>
          </a:prstGeom>
          <a:noFill/>
        </p:spPr>
        <p:txBody>
          <a:bodyPr wrap="square" rtlCol="0">
            <a:spAutoFit/>
          </a:bodyPr>
          <a:lstStyle/>
          <a:p>
            <a:r>
              <a:rPr lang="en-US" sz="2400" b="1" dirty="0">
                <a:solidFill>
                  <a:srgbClr val="00B0F0"/>
                </a:solidFill>
              </a:rPr>
              <a:t>5 Simple Things That Can Make A Difference! </a:t>
            </a:r>
            <a:br>
              <a:rPr lang="en-US" sz="2400" b="1" dirty="0">
                <a:solidFill>
                  <a:srgbClr val="00B0F0"/>
                </a:solidFill>
              </a:rPr>
            </a:br>
            <a:r>
              <a:rPr lang="en-US" sz="2400" dirty="0"/>
              <a:t>Show customers you care long after the first sale is a wrap:</a:t>
            </a:r>
            <a:endParaRPr lang="en-US" sz="2400" b="1" dirty="0">
              <a:solidFill>
                <a:srgbClr val="00B0F0"/>
              </a:solidFill>
            </a:endParaRPr>
          </a:p>
          <a:p>
            <a:endParaRPr lang="en-US" sz="2400" b="1" dirty="0">
              <a:solidFill>
                <a:srgbClr val="00B0F0"/>
              </a:solidFill>
            </a:endParaRPr>
          </a:p>
          <a:p>
            <a:r>
              <a:rPr lang="en-US" sz="2400" b="1" dirty="0"/>
              <a:t>1. </a:t>
            </a:r>
            <a:r>
              <a:rPr lang="en-US" sz="2400" dirty="0"/>
              <a:t>Share Your Insurance Knowledge</a:t>
            </a:r>
            <a:br>
              <a:rPr lang="en-US" dirty="0"/>
            </a:br>
            <a:endParaRPr lang="en-US" dirty="0"/>
          </a:p>
          <a:p>
            <a:r>
              <a:rPr lang="fr-FR" sz="2400" b="1" dirty="0"/>
              <a:t>2. </a:t>
            </a:r>
            <a:r>
              <a:rPr lang="fr-FR" sz="2400" dirty="0" err="1"/>
              <a:t>Inquire</a:t>
            </a:r>
            <a:r>
              <a:rPr lang="fr-FR" sz="2400" dirty="0"/>
              <a:t>, </a:t>
            </a:r>
            <a:r>
              <a:rPr lang="fr-FR" sz="2400" dirty="0" err="1"/>
              <a:t>Listen</a:t>
            </a:r>
            <a:r>
              <a:rPr lang="fr-FR" sz="2400" dirty="0"/>
              <a:t>, </a:t>
            </a:r>
            <a:r>
              <a:rPr lang="fr-FR" sz="2400" dirty="0" err="1"/>
              <a:t>Communicate</a:t>
            </a:r>
            <a:r>
              <a:rPr lang="fr-FR" sz="2400" dirty="0"/>
              <a:t>, </a:t>
            </a:r>
            <a:r>
              <a:rPr lang="fr-FR" sz="2400" dirty="0" err="1"/>
              <a:t>Adapt</a:t>
            </a:r>
            <a:endParaRPr lang="fr-FR" sz="2400" dirty="0"/>
          </a:p>
          <a:p>
            <a:endParaRPr lang="fr-FR" sz="2400" b="1" dirty="0">
              <a:solidFill>
                <a:srgbClr val="00B0F0"/>
              </a:solidFill>
            </a:endParaRPr>
          </a:p>
          <a:p>
            <a:r>
              <a:rPr lang="en-US" sz="2400" b="1" dirty="0"/>
              <a:t>3. </a:t>
            </a:r>
            <a:r>
              <a:rPr lang="en-US" sz="2400" dirty="0"/>
              <a:t>Thank your customers!</a:t>
            </a:r>
          </a:p>
          <a:p>
            <a:endParaRPr lang="en-US" sz="2400" b="1" dirty="0">
              <a:solidFill>
                <a:srgbClr val="00B0F0"/>
              </a:solidFill>
            </a:endParaRPr>
          </a:p>
          <a:p>
            <a:r>
              <a:rPr lang="en-US" sz="2400" b="1" dirty="0"/>
              <a:t>4. </a:t>
            </a:r>
            <a:r>
              <a:rPr lang="en-US" sz="2400" dirty="0"/>
              <a:t>Host “Customer Care” Events</a:t>
            </a:r>
          </a:p>
          <a:p>
            <a:endParaRPr lang="en-US" sz="2400" b="1" dirty="0">
              <a:solidFill>
                <a:srgbClr val="00B0F0"/>
              </a:solidFill>
            </a:endParaRPr>
          </a:p>
          <a:p>
            <a:r>
              <a:rPr lang="en-US" sz="2400" b="1" dirty="0"/>
              <a:t>5. </a:t>
            </a:r>
            <a:r>
              <a:rPr lang="en-US" sz="2400" dirty="0"/>
              <a:t>Be active in the community and give back</a:t>
            </a:r>
            <a:endParaRPr lang="en-US" dirty="0"/>
          </a:p>
          <a:p>
            <a:endParaRPr lang="en-US" dirty="0"/>
          </a:p>
          <a:p>
            <a:endParaRPr lang="en-US" dirty="0"/>
          </a:p>
        </p:txBody>
      </p:sp>
      <p:sp>
        <p:nvSpPr>
          <p:cNvPr id="5" name="Action Button: Document 4">
            <a:hlinkClick r:id="" action="ppaction://noaction" highlightClick="1"/>
          </p:cNvPr>
          <p:cNvSpPr/>
          <p:nvPr/>
        </p:nvSpPr>
        <p:spPr>
          <a:xfrm>
            <a:off x="471055" y="5852640"/>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41</a:t>
            </a:r>
          </a:p>
        </p:txBody>
      </p:sp>
      <p:sp>
        <p:nvSpPr>
          <p:cNvPr id="6" name="Action Button: Document 5">
            <a:hlinkClick r:id="" action="ppaction://noaction" highlightClick="1"/>
          </p:cNvPr>
          <p:cNvSpPr/>
          <p:nvPr/>
        </p:nvSpPr>
        <p:spPr>
          <a:xfrm>
            <a:off x="1620982" y="5852638"/>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42</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954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7 - Care for New Customers</a:t>
            </a:r>
          </a:p>
        </p:txBody>
      </p:sp>
      <p:pic>
        <p:nvPicPr>
          <p:cNvPr id="2050" name="Picture 2" descr="CareForNewCustomersDelil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183" y="2109766"/>
            <a:ext cx="3838575" cy="383857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SE-round-7-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068" y="2109766"/>
            <a:ext cx="3838575" cy="3838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36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8 - Retain Customers and Grow Your Book</a:t>
            </a:r>
          </a:p>
        </p:txBody>
      </p:sp>
      <p:sp>
        <p:nvSpPr>
          <p:cNvPr id="4" name="TextBox 3"/>
          <p:cNvSpPr txBox="1"/>
          <p:nvPr/>
        </p:nvSpPr>
        <p:spPr>
          <a:xfrm>
            <a:off x="1522998" y="2100718"/>
            <a:ext cx="10049012" cy="2585323"/>
          </a:xfrm>
          <a:prstGeom prst="rect">
            <a:avLst/>
          </a:prstGeom>
          <a:noFill/>
        </p:spPr>
        <p:txBody>
          <a:bodyPr wrap="square" rtlCol="0">
            <a:spAutoFit/>
          </a:bodyPr>
          <a:lstStyle/>
          <a:p>
            <a:r>
              <a:rPr lang="en-US" sz="2400" b="1" dirty="0">
                <a:solidFill>
                  <a:srgbClr val="00B0F0"/>
                </a:solidFill>
              </a:rPr>
              <a:t>Retaining your clients is one of the most important aspects of your agency’s operation</a:t>
            </a:r>
            <a:r>
              <a:rPr lang="en-US" sz="2400" dirty="0">
                <a:solidFill>
                  <a:srgbClr val="00B0F0"/>
                </a:solidFill>
              </a:rPr>
              <a:t>.</a:t>
            </a:r>
            <a:r>
              <a:rPr lang="en-US" sz="2400" dirty="0"/>
              <a:t> </a:t>
            </a:r>
          </a:p>
          <a:p>
            <a:endParaRPr lang="en-US" sz="2400" dirty="0"/>
          </a:p>
          <a:p>
            <a:r>
              <a:rPr lang="en-US" sz="2400" dirty="0"/>
              <a:t>It takes hard work to bring new clients to your agency, whether that be through online or offline efforts, so it is critical that you work to keep them more than satisfied once they become your insureds.</a:t>
            </a:r>
            <a:endParaRPr lang="en-US" dirty="0"/>
          </a:p>
          <a:p>
            <a:endParaRPr lang="en-US" dirty="0"/>
          </a:p>
        </p:txBody>
      </p:sp>
      <p:sp>
        <p:nvSpPr>
          <p:cNvPr id="5" name="Action Button: Document 4">
            <a:hlinkClick r:id="" action="ppaction://noaction" highlightClick="1"/>
          </p:cNvPr>
          <p:cNvSpPr/>
          <p:nvPr/>
        </p:nvSpPr>
        <p:spPr>
          <a:xfrm>
            <a:off x="471055" y="5852633"/>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2955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8 - Retain Customers and Grow Your Book</a:t>
            </a:r>
          </a:p>
        </p:txBody>
      </p:sp>
      <p:sp>
        <p:nvSpPr>
          <p:cNvPr id="4" name="TextBox 3"/>
          <p:cNvSpPr txBox="1"/>
          <p:nvPr/>
        </p:nvSpPr>
        <p:spPr>
          <a:xfrm>
            <a:off x="4333875" y="1654601"/>
            <a:ext cx="7331652" cy="4708981"/>
          </a:xfrm>
          <a:prstGeom prst="rect">
            <a:avLst/>
          </a:prstGeom>
          <a:noFill/>
        </p:spPr>
        <p:txBody>
          <a:bodyPr wrap="square" rtlCol="0">
            <a:spAutoFit/>
          </a:bodyPr>
          <a:lstStyle/>
          <a:p>
            <a:r>
              <a:rPr lang="en-US" sz="2400" b="1" dirty="0">
                <a:solidFill>
                  <a:srgbClr val="00B0F0"/>
                </a:solidFill>
              </a:rPr>
              <a:t>Tip: </a:t>
            </a:r>
            <a:r>
              <a:rPr lang="en-US" sz="2400" dirty="0">
                <a:solidFill>
                  <a:srgbClr val="00B0F0"/>
                </a:solidFill>
              </a:rPr>
              <a:t> Thank of client retention as a sales strategy!</a:t>
            </a:r>
          </a:p>
          <a:p>
            <a:endParaRPr lang="en-US" sz="2400" dirty="0">
              <a:solidFill>
                <a:srgbClr val="00B0F0"/>
              </a:solidFill>
            </a:endParaRPr>
          </a:p>
          <a:p>
            <a:r>
              <a:rPr lang="en-US" dirty="0"/>
              <a:t>1. Consider setting up a “Retention” Department</a:t>
            </a:r>
            <a:br>
              <a:rPr lang="en-US" dirty="0"/>
            </a:br>
            <a:endParaRPr lang="en-US" dirty="0"/>
          </a:p>
          <a:p>
            <a:r>
              <a:rPr lang="en-US" dirty="0"/>
              <a:t>2. Institute a mandatory annual review of every insured</a:t>
            </a:r>
            <a:br>
              <a:rPr lang="en-US" dirty="0"/>
            </a:br>
            <a:endParaRPr lang="en-US" dirty="0"/>
          </a:p>
          <a:p>
            <a:r>
              <a:rPr lang="en-US" dirty="0"/>
              <a:t>3. During those annual reviews, create a plan to cross-sell other insurance products</a:t>
            </a:r>
            <a:br>
              <a:rPr lang="en-US" dirty="0"/>
            </a:br>
            <a:endParaRPr lang="en-US" dirty="0"/>
          </a:p>
          <a:p>
            <a:r>
              <a:rPr lang="en-US" dirty="0"/>
              <a:t>4. If you know that a price increase is coming, get in front of it with your insureds</a:t>
            </a:r>
            <a:br>
              <a:rPr lang="en-US" dirty="0"/>
            </a:br>
            <a:endParaRPr lang="en-US" dirty="0"/>
          </a:p>
          <a:p>
            <a:r>
              <a:rPr lang="en-US" dirty="0"/>
              <a:t>5. Make insureds feel like family!</a:t>
            </a:r>
          </a:p>
          <a:p>
            <a:endParaRPr lang="en-US" dirty="0"/>
          </a:p>
          <a:p>
            <a:r>
              <a:rPr lang="en-US" dirty="0"/>
              <a:t>6. Know that your clients might need your help to have a positive claims experience.</a:t>
            </a:r>
          </a:p>
        </p:txBody>
      </p:sp>
      <p:pic>
        <p:nvPicPr>
          <p:cNvPr id="6146" name="Picture 2" descr="CSE_082015_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4" y="1668453"/>
            <a:ext cx="3838575" cy="3838576"/>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Document 5">
            <a:hlinkClick r:id="" action="ppaction://noaction" highlightClick="1"/>
          </p:cNvPr>
          <p:cNvSpPr/>
          <p:nvPr/>
        </p:nvSpPr>
        <p:spPr>
          <a:xfrm>
            <a:off x="471055" y="5866491"/>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44</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27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8 - Retain Customers and Grow Your Book</a:t>
            </a:r>
          </a:p>
        </p:txBody>
      </p:sp>
      <p:sp>
        <p:nvSpPr>
          <p:cNvPr id="4" name="TextBox 3"/>
          <p:cNvSpPr txBox="1"/>
          <p:nvPr/>
        </p:nvSpPr>
        <p:spPr>
          <a:xfrm>
            <a:off x="1522998" y="1815377"/>
            <a:ext cx="9984503" cy="4154984"/>
          </a:xfrm>
          <a:prstGeom prst="rect">
            <a:avLst/>
          </a:prstGeom>
          <a:noFill/>
        </p:spPr>
        <p:txBody>
          <a:bodyPr wrap="square" rtlCol="0">
            <a:spAutoFit/>
          </a:bodyPr>
          <a:lstStyle/>
          <a:p>
            <a:r>
              <a:rPr lang="en-US" sz="2400" b="1" dirty="0"/>
              <a:t>1. Compare the retention rate of customers who came to your agency via social media channels versus those who didn’t</a:t>
            </a:r>
            <a:r>
              <a:rPr lang="en-US" sz="2400" dirty="0"/>
              <a:t>, whether it is through your customer service efforts and separately for any leads that have been generated. </a:t>
            </a:r>
          </a:p>
          <a:p>
            <a:endParaRPr lang="en-US" sz="2400" dirty="0"/>
          </a:p>
          <a:p>
            <a:r>
              <a:rPr lang="en-US" sz="2400" b="1" dirty="0"/>
              <a:t>2.  Do the customers interacting with your agency on social media tend to also call your agency for help?</a:t>
            </a:r>
          </a:p>
          <a:p>
            <a:endParaRPr lang="en-US" sz="2400" b="1" dirty="0"/>
          </a:p>
          <a:p>
            <a:r>
              <a:rPr lang="en-US" sz="2400" b="1" dirty="0"/>
              <a:t>3. Social media may allow you to turn complaints into opportunities.</a:t>
            </a:r>
          </a:p>
          <a:p>
            <a:endParaRPr lang="en-US" sz="2400" b="1" dirty="0"/>
          </a:p>
          <a:p>
            <a:r>
              <a:rPr lang="en-US" sz="2400" b="1" dirty="0"/>
              <a:t>4.  Are your social media followers more or less likely to buy more coverage?</a:t>
            </a:r>
            <a:endParaRPr lang="en-US" sz="2400" dirty="0"/>
          </a:p>
        </p:txBody>
      </p:sp>
      <p:sp>
        <p:nvSpPr>
          <p:cNvPr id="5" name="Action Button: Document 4">
            <a:hlinkClick r:id="" action="ppaction://noaction" highlightClick="1"/>
          </p:cNvPr>
          <p:cNvSpPr/>
          <p:nvPr/>
        </p:nvSpPr>
        <p:spPr>
          <a:xfrm>
            <a:off x="471055" y="5852637"/>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135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8 - Retain Customers and Grow Your Book</a:t>
            </a:r>
          </a:p>
        </p:txBody>
      </p:sp>
      <p:sp>
        <p:nvSpPr>
          <p:cNvPr id="4" name="TextBox 3"/>
          <p:cNvSpPr txBox="1"/>
          <p:nvPr/>
        </p:nvSpPr>
        <p:spPr>
          <a:xfrm>
            <a:off x="1133477" y="1690690"/>
            <a:ext cx="7331652" cy="4616648"/>
          </a:xfrm>
          <a:prstGeom prst="rect">
            <a:avLst/>
          </a:prstGeom>
          <a:noFill/>
        </p:spPr>
        <p:txBody>
          <a:bodyPr wrap="square" rtlCol="0">
            <a:spAutoFit/>
          </a:bodyPr>
          <a:lstStyle/>
          <a:p>
            <a:r>
              <a:rPr lang="en-US" sz="2400" b="1" dirty="0">
                <a:solidFill>
                  <a:srgbClr val="00B0F0"/>
                </a:solidFill>
              </a:rPr>
              <a:t>Social Media is integral to purchase decisions.</a:t>
            </a:r>
          </a:p>
          <a:p>
            <a:endParaRPr lang="en-US" sz="2400" dirty="0">
              <a:solidFill>
                <a:srgbClr val="00B0F0"/>
              </a:solidFill>
            </a:endParaRPr>
          </a:p>
          <a:p>
            <a:r>
              <a:rPr lang="en-US" sz="2400" dirty="0"/>
              <a:t>Types of online sources visited for company, brand or product info:</a:t>
            </a:r>
          </a:p>
          <a:p>
            <a:endParaRPr lang="en-US" sz="2400" dirty="0">
              <a:solidFill>
                <a:srgbClr val="00B0F0"/>
              </a:solidFill>
            </a:endParaRPr>
          </a:p>
          <a:p>
            <a:r>
              <a:rPr lang="en-US" sz="2400" b="1" dirty="0">
                <a:solidFill>
                  <a:srgbClr val="ED5541"/>
                </a:solidFill>
              </a:rPr>
              <a:t>70% </a:t>
            </a:r>
            <a:r>
              <a:rPr lang="en-US" sz="2400" dirty="0"/>
              <a:t>social media sites</a:t>
            </a:r>
          </a:p>
          <a:p>
            <a:r>
              <a:rPr lang="en-US" sz="2400" b="1" dirty="0">
                <a:solidFill>
                  <a:srgbClr val="ED5541"/>
                </a:solidFill>
              </a:rPr>
              <a:t>68% </a:t>
            </a:r>
            <a:r>
              <a:rPr lang="en-US" sz="2400" dirty="0"/>
              <a:t>company websites</a:t>
            </a:r>
          </a:p>
          <a:p>
            <a:r>
              <a:rPr lang="en-US" sz="2400" b="1" dirty="0">
                <a:solidFill>
                  <a:srgbClr val="ED5541"/>
                </a:solidFill>
              </a:rPr>
              <a:t>57% </a:t>
            </a:r>
            <a:r>
              <a:rPr lang="en-US" sz="2400" dirty="0"/>
              <a:t>online news</a:t>
            </a:r>
          </a:p>
          <a:p>
            <a:r>
              <a:rPr lang="en-US" sz="2400" b="1" dirty="0">
                <a:solidFill>
                  <a:srgbClr val="ED5541"/>
                </a:solidFill>
              </a:rPr>
              <a:t>49% </a:t>
            </a:r>
            <a:r>
              <a:rPr lang="en-US" sz="2400" dirty="0"/>
              <a:t>review sites</a:t>
            </a:r>
          </a:p>
          <a:p>
            <a:r>
              <a:rPr lang="en-US" sz="2400" b="1" dirty="0">
                <a:solidFill>
                  <a:srgbClr val="ED5541"/>
                </a:solidFill>
              </a:rPr>
              <a:t>44% </a:t>
            </a:r>
            <a:r>
              <a:rPr lang="en-US" sz="2400" dirty="0"/>
              <a:t>Wikipedia</a:t>
            </a:r>
            <a:br>
              <a:rPr lang="en-US" dirty="0"/>
            </a:br>
            <a:endParaRPr lang="en-US" dirty="0"/>
          </a:p>
          <a:p>
            <a:br>
              <a:rPr lang="en-US" dirty="0"/>
            </a:br>
            <a:endParaRPr lang="en-US" dirty="0"/>
          </a:p>
        </p:txBody>
      </p:sp>
      <p:pic>
        <p:nvPicPr>
          <p:cNvPr id="5" name="Picture 4"/>
          <p:cNvPicPr>
            <a:picLocks noChangeAspect="1"/>
          </p:cNvPicPr>
          <p:nvPr/>
        </p:nvPicPr>
        <p:blipFill>
          <a:blip r:embed="rId3"/>
          <a:stretch>
            <a:fillRect/>
          </a:stretch>
        </p:blipFill>
        <p:spPr>
          <a:xfrm>
            <a:off x="8106615" y="1906131"/>
            <a:ext cx="3605700" cy="3600135"/>
          </a:xfrm>
          <a:prstGeom prst="rect">
            <a:avLst/>
          </a:prstGeom>
        </p:spPr>
      </p:pic>
      <p:sp>
        <p:nvSpPr>
          <p:cNvPr id="6" name="Action Button: Document 5">
            <a:hlinkClick r:id="" action="ppaction://noaction" highlightClick="1"/>
          </p:cNvPr>
          <p:cNvSpPr/>
          <p:nvPr/>
        </p:nvSpPr>
        <p:spPr>
          <a:xfrm>
            <a:off x="471055" y="5866493"/>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46</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8580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8 - Retain Customers and Grow Your Book</a:t>
            </a:r>
          </a:p>
        </p:txBody>
      </p:sp>
      <p:sp>
        <p:nvSpPr>
          <p:cNvPr id="4" name="TextBox 3"/>
          <p:cNvSpPr txBox="1"/>
          <p:nvPr/>
        </p:nvSpPr>
        <p:spPr>
          <a:xfrm>
            <a:off x="1522998" y="2009345"/>
            <a:ext cx="9942939" cy="3046988"/>
          </a:xfrm>
          <a:prstGeom prst="rect">
            <a:avLst/>
          </a:prstGeom>
          <a:noFill/>
        </p:spPr>
        <p:txBody>
          <a:bodyPr wrap="square" rtlCol="0">
            <a:spAutoFit/>
          </a:bodyPr>
          <a:lstStyle/>
          <a:p>
            <a:pPr marL="342891" indent="-342891">
              <a:buFont typeface="Arial" panose="020B0604020202020204" pitchFamily="34" charset="0"/>
              <a:buChar char="•"/>
            </a:pPr>
            <a:r>
              <a:rPr lang="en-US" sz="2400" b="1" dirty="0"/>
              <a:t>Own a topic. Be the expert.</a:t>
            </a:r>
            <a:r>
              <a:rPr lang="en-US" sz="2400" dirty="0"/>
              <a:t>   </a:t>
            </a:r>
            <a:endParaRPr lang="en-US" sz="2400" i="1" dirty="0"/>
          </a:p>
          <a:p>
            <a:pPr marL="342891" indent="-342891">
              <a:buFont typeface="Arial" panose="020B0604020202020204" pitchFamily="34" charset="0"/>
              <a:buChar char="•"/>
            </a:pPr>
            <a:r>
              <a:rPr lang="en-US" sz="2400" b="1" dirty="0"/>
              <a:t>Avoid heavy sales messaging. </a:t>
            </a:r>
            <a:r>
              <a:rPr lang="en-US" sz="2400" dirty="0"/>
              <a:t>Tell a story.</a:t>
            </a:r>
          </a:p>
          <a:p>
            <a:pPr marL="342891" indent="-342891">
              <a:buFont typeface="Arial" panose="020B0604020202020204" pitchFamily="34" charset="0"/>
              <a:buChar char="•"/>
            </a:pPr>
            <a:r>
              <a:rPr lang="en-US" sz="2400" b="1" dirty="0"/>
              <a:t>Don’t be a know-it-all. Own a few true specialties.</a:t>
            </a:r>
            <a:endParaRPr lang="en-US" sz="2400" dirty="0"/>
          </a:p>
          <a:p>
            <a:pPr marL="342891" indent="-342891">
              <a:buFont typeface="Arial" panose="020B0604020202020204" pitchFamily="34" charset="0"/>
              <a:buChar char="•"/>
            </a:pPr>
            <a:r>
              <a:rPr lang="en-US" sz="2400" b="1" dirty="0"/>
              <a:t>Encourage conversation. </a:t>
            </a:r>
            <a:endParaRPr lang="en-US" sz="2400" dirty="0"/>
          </a:p>
          <a:p>
            <a:pPr marL="342891" indent="-342891">
              <a:buFont typeface="Arial" panose="020B0604020202020204" pitchFamily="34" charset="0"/>
              <a:buChar char="•"/>
            </a:pPr>
            <a:r>
              <a:rPr lang="en-US" sz="2400" b="1" dirty="0"/>
              <a:t>Reply promptly to customer comments.</a:t>
            </a:r>
            <a:r>
              <a:rPr lang="en-US" sz="2400" dirty="0"/>
              <a:t> </a:t>
            </a:r>
          </a:p>
          <a:p>
            <a:pPr marL="342891" indent="-342891">
              <a:buFont typeface="Arial" panose="020B0604020202020204" pitchFamily="34" charset="0"/>
              <a:buChar char="•"/>
            </a:pPr>
            <a:r>
              <a:rPr lang="en-US" sz="2400" b="1" dirty="0"/>
              <a:t>Make comments on other appropriate sites as well to expand your online impressions.</a:t>
            </a:r>
            <a:r>
              <a:rPr lang="en-US" sz="2400" dirty="0"/>
              <a:t> </a:t>
            </a:r>
          </a:p>
          <a:p>
            <a:pPr marL="342891" indent="-342891">
              <a:buFont typeface="Arial" panose="020B0604020202020204" pitchFamily="34" charset="0"/>
              <a:buChar char="•"/>
            </a:pPr>
            <a:r>
              <a:rPr lang="en-US" sz="2400" b="1" dirty="0"/>
              <a:t>Be genuine </a:t>
            </a:r>
            <a:r>
              <a:rPr lang="en-US" sz="2400" dirty="0"/>
              <a:t>and…social.</a:t>
            </a:r>
          </a:p>
        </p:txBody>
      </p:sp>
      <p:sp>
        <p:nvSpPr>
          <p:cNvPr id="5" name="Action Button: Document 4">
            <a:hlinkClick r:id="" action="ppaction://noaction" highlightClick="1"/>
          </p:cNvPr>
          <p:cNvSpPr/>
          <p:nvPr/>
        </p:nvSpPr>
        <p:spPr>
          <a:xfrm>
            <a:off x="471055" y="5866491"/>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3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8257"/>
            <a:ext cx="10515600" cy="1325563"/>
          </a:xfrm>
        </p:spPr>
        <p:txBody>
          <a:bodyPr/>
          <a:lstStyle/>
          <a:p>
            <a:r>
              <a:rPr lang="en-US" dirty="0"/>
              <a:t>8 - Retain Customers and Grow Your Book</a:t>
            </a:r>
          </a:p>
        </p:txBody>
      </p:sp>
      <p:sp>
        <p:nvSpPr>
          <p:cNvPr id="4" name="TextBox 3"/>
          <p:cNvSpPr txBox="1"/>
          <p:nvPr/>
        </p:nvSpPr>
        <p:spPr>
          <a:xfrm>
            <a:off x="1620982" y="1787665"/>
            <a:ext cx="9844953" cy="4647426"/>
          </a:xfrm>
          <a:prstGeom prst="rect">
            <a:avLst/>
          </a:prstGeom>
          <a:noFill/>
        </p:spPr>
        <p:txBody>
          <a:bodyPr wrap="square" rtlCol="0">
            <a:spAutoFit/>
          </a:bodyPr>
          <a:lstStyle/>
          <a:p>
            <a:r>
              <a:rPr lang="en-US" sz="2400" b="1" dirty="0">
                <a:solidFill>
                  <a:srgbClr val="00B0F0"/>
                </a:solidFill>
              </a:rPr>
              <a:t>Again, survey.. If you don’t know, you can’t address it!</a:t>
            </a:r>
          </a:p>
          <a:p>
            <a:endParaRPr lang="en-US" sz="2400" b="1" dirty="0"/>
          </a:p>
          <a:p>
            <a:pPr marL="285744" indent="-285744">
              <a:buFont typeface="Arial" panose="020B0604020202020204" pitchFamily="34" charset="0"/>
              <a:buChar char="•"/>
            </a:pPr>
            <a:r>
              <a:rPr lang="en-US" sz="2000" b="1" dirty="0"/>
              <a:t>Utilize survey tools</a:t>
            </a:r>
            <a:r>
              <a:rPr lang="en-US" sz="2000" dirty="0"/>
              <a:t> to elicit regular feedback from both potential and current customers. </a:t>
            </a:r>
            <a:br>
              <a:rPr lang="en-US" sz="2000" dirty="0"/>
            </a:br>
            <a:endParaRPr lang="en-US" sz="2000" dirty="0"/>
          </a:p>
          <a:p>
            <a:pPr marL="285744" indent="-285744">
              <a:buFont typeface="Arial" panose="020B0604020202020204" pitchFamily="34" charset="0"/>
              <a:buChar char="•"/>
            </a:pPr>
            <a:r>
              <a:rPr lang="en-US" sz="2000" b="1" dirty="0"/>
              <a:t>Don’t be afraid to ask “How are we doing?</a:t>
            </a:r>
            <a:r>
              <a:rPr lang="en-US" sz="2000" dirty="0"/>
              <a:t>” Asking won’t change the reality.  But not asking might mask a potential problem and lead to the loss of an account.</a:t>
            </a:r>
            <a:br>
              <a:rPr lang="en-US" sz="2000" dirty="0"/>
            </a:br>
            <a:endParaRPr lang="en-US" sz="2000" dirty="0"/>
          </a:p>
          <a:p>
            <a:pPr marL="285744" indent="-285744">
              <a:buFont typeface="Arial" panose="020B0604020202020204" pitchFamily="34" charset="0"/>
              <a:buChar char="•"/>
            </a:pPr>
            <a:r>
              <a:rPr lang="en-US" sz="2000" b="1" dirty="0"/>
              <a:t>Ask specific, pointed questions</a:t>
            </a:r>
            <a:r>
              <a:rPr lang="en-US" sz="2000" dirty="0"/>
              <a:t> and make the survey itself as short as possible. </a:t>
            </a:r>
            <a:br>
              <a:rPr lang="en-US" sz="2000" dirty="0"/>
            </a:br>
            <a:endParaRPr lang="en-US" sz="2000" dirty="0"/>
          </a:p>
          <a:p>
            <a:pPr marL="285744" indent="-285744">
              <a:buFont typeface="Arial" panose="020B0604020202020204" pitchFamily="34" charset="0"/>
              <a:buChar char="•"/>
            </a:pPr>
            <a:r>
              <a:rPr lang="en-US" sz="2000" b="1" dirty="0"/>
              <a:t>No more than four surveys a year.</a:t>
            </a:r>
            <a:br>
              <a:rPr lang="en-US" sz="2000" dirty="0"/>
            </a:br>
            <a:endParaRPr lang="en-US" sz="2000" dirty="0"/>
          </a:p>
          <a:p>
            <a:pPr marL="285744" indent="-285744">
              <a:buFont typeface="Arial" panose="020B0604020202020204" pitchFamily="34" charset="0"/>
              <a:buChar char="•"/>
            </a:pPr>
            <a:r>
              <a:rPr lang="en-US" sz="2000" b="1" dirty="0"/>
              <a:t>Screen your invite list</a:t>
            </a:r>
            <a:r>
              <a:rPr lang="en-US" sz="2000" dirty="0"/>
              <a:t> to ensure you are asking only relevant respondents for feedback.</a:t>
            </a:r>
          </a:p>
          <a:p>
            <a:endParaRPr lang="en-US" sz="2400" b="1" dirty="0"/>
          </a:p>
          <a:p>
            <a:endParaRPr lang="en-US" sz="2400" b="1" dirty="0"/>
          </a:p>
        </p:txBody>
      </p:sp>
      <p:sp>
        <p:nvSpPr>
          <p:cNvPr id="5" name="Action Button: Document 4">
            <a:hlinkClick r:id="" action="ppaction://noaction" highlightClick="1"/>
          </p:cNvPr>
          <p:cNvSpPr/>
          <p:nvPr/>
        </p:nvSpPr>
        <p:spPr>
          <a:xfrm>
            <a:off x="471055" y="5852631"/>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902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3676"/>
            <a:ext cx="10515600" cy="1325563"/>
          </a:xfrm>
        </p:spPr>
        <p:txBody>
          <a:bodyPr/>
          <a:lstStyle/>
          <a:p>
            <a:r>
              <a:rPr lang="en-US" dirty="0"/>
              <a:t>8 - Retain Customers and Grow Your Book</a:t>
            </a:r>
          </a:p>
        </p:txBody>
      </p:sp>
      <p:pic>
        <p:nvPicPr>
          <p:cNvPr id="8194" name="Picture 2" descr="CSE_082015_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577" y="1690688"/>
            <a:ext cx="3838575" cy="3838576"/>
          </a:xfrm>
          <a:prstGeom prst="rect">
            <a:avLst/>
          </a:prstGeom>
          <a:noFill/>
          <a:extLst>
            <a:ext uri="{909E8E84-426E-40DD-AFC4-6F175D3DCCD1}">
              <a14:hiddenFill xmlns:a14="http://schemas.microsoft.com/office/drawing/2010/main">
                <a:solidFill>
                  <a:srgbClr val="FFFFFF"/>
                </a:solidFill>
              </a14:hiddenFill>
            </a:ext>
          </a:extLst>
        </p:spPr>
      </p:pic>
      <p:sp>
        <p:nvSpPr>
          <p:cNvPr id="4" name="Action Button: Document 3">
            <a:hlinkClick r:id="" action="ppaction://noaction" highlightClick="1"/>
          </p:cNvPr>
          <p:cNvSpPr/>
          <p:nvPr/>
        </p:nvSpPr>
        <p:spPr>
          <a:xfrm>
            <a:off x="471055" y="5852637"/>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47</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132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2112"/>
            <a:ext cx="10515600" cy="1325563"/>
          </a:xfrm>
        </p:spPr>
        <p:txBody>
          <a:bodyPr/>
          <a:lstStyle/>
          <a:p>
            <a:r>
              <a:rPr lang="en-US" dirty="0"/>
              <a:t>1 - Meet Today’s Insurance Consumer</a:t>
            </a:r>
          </a:p>
        </p:txBody>
      </p:sp>
      <p:pic>
        <p:nvPicPr>
          <p:cNvPr id="3" name="Picture 2"/>
          <p:cNvPicPr>
            <a:picLocks noChangeAspect="1"/>
          </p:cNvPicPr>
          <p:nvPr/>
        </p:nvPicPr>
        <p:blipFill>
          <a:blip r:embed="rId3"/>
          <a:stretch>
            <a:fillRect/>
          </a:stretch>
        </p:blipFill>
        <p:spPr>
          <a:xfrm>
            <a:off x="2700771" y="1690688"/>
            <a:ext cx="7238259" cy="4589803"/>
          </a:xfrm>
          <a:prstGeom prst="rect">
            <a:avLst/>
          </a:prstGeom>
        </p:spPr>
      </p:pic>
      <p:sp>
        <p:nvSpPr>
          <p:cNvPr id="4" name="Action Button: Document 3">
            <a:hlinkClick r:id="" action="ppaction://noaction" highlightClick="1"/>
          </p:cNvPr>
          <p:cNvSpPr/>
          <p:nvPr/>
        </p:nvSpPr>
        <p:spPr>
          <a:xfrm>
            <a:off x="471055" y="5852635"/>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7</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909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967"/>
            <a:ext cx="10515600" cy="1325563"/>
          </a:xfrm>
        </p:spPr>
        <p:txBody>
          <a:bodyPr/>
          <a:lstStyle/>
          <a:p>
            <a:r>
              <a:rPr lang="en-US" dirty="0"/>
              <a:t>9 - Be Professional and Trustworthy</a:t>
            </a:r>
          </a:p>
        </p:txBody>
      </p:sp>
      <p:sp>
        <p:nvSpPr>
          <p:cNvPr id="4" name="TextBox 3"/>
          <p:cNvSpPr txBox="1"/>
          <p:nvPr/>
        </p:nvSpPr>
        <p:spPr>
          <a:xfrm>
            <a:off x="1230455" y="1926220"/>
            <a:ext cx="7331652" cy="3508653"/>
          </a:xfrm>
          <a:prstGeom prst="rect">
            <a:avLst/>
          </a:prstGeom>
          <a:noFill/>
        </p:spPr>
        <p:txBody>
          <a:bodyPr wrap="square" rtlCol="0">
            <a:spAutoFit/>
          </a:bodyPr>
          <a:lstStyle/>
          <a:p>
            <a:r>
              <a:rPr lang="en-US" sz="2400" dirty="0"/>
              <a:t>How do you measure your reputation with your clients? </a:t>
            </a:r>
            <a:endParaRPr lang="en-US" sz="2400" dirty="0">
              <a:solidFill>
                <a:srgbClr val="00B0F0"/>
              </a:solidFill>
            </a:endParaRPr>
          </a:p>
          <a:p>
            <a:endParaRPr lang="en-US" sz="2400" dirty="0">
              <a:solidFill>
                <a:srgbClr val="00B0F0"/>
              </a:solidFill>
            </a:endParaRPr>
          </a:p>
          <a:p>
            <a:pPr marL="342891" indent="-342891">
              <a:buFont typeface="Arial" panose="020B0604020202020204" pitchFamily="34" charset="0"/>
              <a:buChar char="•"/>
            </a:pPr>
            <a:r>
              <a:rPr lang="en-US" sz="2400" b="1" dirty="0"/>
              <a:t>Always have your clients’ best interest in mind</a:t>
            </a:r>
          </a:p>
          <a:p>
            <a:pPr marL="342891" indent="-342891">
              <a:buFont typeface="Arial" panose="020B0604020202020204" pitchFamily="34" charset="0"/>
              <a:buChar char="•"/>
            </a:pPr>
            <a:r>
              <a:rPr lang="en-US" sz="2400" b="1" dirty="0"/>
              <a:t>Keep your promises. </a:t>
            </a:r>
          </a:p>
          <a:p>
            <a:pPr marL="342891" indent="-342891">
              <a:buFont typeface="Arial" panose="020B0604020202020204" pitchFamily="34" charset="0"/>
              <a:buChar char="•"/>
            </a:pPr>
            <a:r>
              <a:rPr lang="en-US" sz="2400" b="1" dirty="0"/>
              <a:t>Be consistent</a:t>
            </a:r>
            <a:endParaRPr lang="en-US" sz="2400" b="1" dirty="0">
              <a:solidFill>
                <a:srgbClr val="0070C0"/>
              </a:solidFill>
            </a:endParaRPr>
          </a:p>
          <a:p>
            <a:pPr marL="342891" indent="-342891">
              <a:buFont typeface="Arial" panose="020B0604020202020204" pitchFamily="34" charset="0"/>
              <a:buChar char="•"/>
            </a:pPr>
            <a:r>
              <a:rPr lang="en-US" sz="2400" b="1" dirty="0"/>
              <a:t>Keep the conversations real</a:t>
            </a:r>
          </a:p>
          <a:p>
            <a:pPr marL="342891" indent="-342891">
              <a:buFont typeface="Arial" panose="020B0604020202020204" pitchFamily="34" charset="0"/>
              <a:buChar char="•"/>
            </a:pPr>
            <a:r>
              <a:rPr lang="en-US" sz="2400" b="1" dirty="0"/>
              <a:t>Be transparent</a:t>
            </a:r>
            <a:br>
              <a:rPr lang="en-US" dirty="0"/>
            </a:br>
            <a:endParaRPr lang="en-US" dirty="0"/>
          </a:p>
          <a:p>
            <a:br>
              <a:rPr lang="en-US" dirty="0"/>
            </a:br>
            <a:endParaRPr lang="en-US" dirty="0"/>
          </a:p>
        </p:txBody>
      </p:sp>
      <p:sp>
        <p:nvSpPr>
          <p:cNvPr id="5" name="Action Button: Document 4">
            <a:hlinkClick r:id="" action="ppaction://noaction" highlightClick="1"/>
          </p:cNvPr>
          <p:cNvSpPr/>
          <p:nvPr/>
        </p:nvSpPr>
        <p:spPr>
          <a:xfrm>
            <a:off x="471055" y="5852635"/>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655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2112"/>
            <a:ext cx="10515600" cy="1325563"/>
          </a:xfrm>
        </p:spPr>
        <p:txBody>
          <a:bodyPr/>
          <a:lstStyle/>
          <a:p>
            <a:r>
              <a:rPr lang="en-US" dirty="0"/>
              <a:t>9 - Be Professional and Trustworthy</a:t>
            </a:r>
          </a:p>
        </p:txBody>
      </p:sp>
      <p:sp>
        <p:nvSpPr>
          <p:cNvPr id="6" name="TextBox 5"/>
          <p:cNvSpPr txBox="1"/>
          <p:nvPr/>
        </p:nvSpPr>
        <p:spPr>
          <a:xfrm>
            <a:off x="3041072" y="1442397"/>
            <a:ext cx="6109855" cy="4555093"/>
          </a:xfrm>
          <a:prstGeom prst="rect">
            <a:avLst/>
          </a:prstGeom>
          <a:noFill/>
        </p:spPr>
        <p:txBody>
          <a:bodyPr wrap="square" rtlCol="0">
            <a:spAutoFit/>
          </a:bodyPr>
          <a:lstStyle/>
          <a:p>
            <a:r>
              <a:rPr lang="en-US" sz="2400" b="1" dirty="0">
                <a:solidFill>
                  <a:srgbClr val="00B0F0"/>
                </a:solidFill>
              </a:rPr>
              <a:t>Tactics To Build Trust </a:t>
            </a:r>
          </a:p>
          <a:p>
            <a:endParaRPr lang="en-US" sz="2400" dirty="0">
              <a:solidFill>
                <a:srgbClr val="00B0F0"/>
              </a:solidFill>
            </a:endParaRPr>
          </a:p>
          <a:p>
            <a:r>
              <a:rPr lang="en-US" sz="2200" dirty="0"/>
              <a:t>1. Know who is boss.</a:t>
            </a:r>
          </a:p>
          <a:p>
            <a:r>
              <a:rPr lang="en-US" sz="2200" dirty="0"/>
              <a:t>2. Be a good listener</a:t>
            </a:r>
          </a:p>
          <a:p>
            <a:r>
              <a:rPr lang="en-US" sz="2200" dirty="0"/>
              <a:t>3. Identify and anticipate needs.</a:t>
            </a:r>
          </a:p>
          <a:p>
            <a:r>
              <a:rPr lang="en-US" sz="2200" dirty="0"/>
              <a:t>4. Make customers feel important and appreciated.</a:t>
            </a:r>
          </a:p>
          <a:p>
            <a:r>
              <a:rPr lang="en-US" sz="2200" dirty="0"/>
              <a:t>5. Help customers understand your systems.</a:t>
            </a:r>
          </a:p>
          <a:p>
            <a:r>
              <a:rPr lang="en-US" sz="2200" dirty="0"/>
              <a:t>6. Appreciate the power of "Yes“</a:t>
            </a:r>
          </a:p>
          <a:p>
            <a:r>
              <a:rPr lang="en-US" sz="2200" dirty="0"/>
              <a:t>7. When something goes wrong, apologize.</a:t>
            </a:r>
          </a:p>
          <a:p>
            <a:r>
              <a:rPr lang="en-US" sz="2200" dirty="0"/>
              <a:t>8. Give more than expected.</a:t>
            </a:r>
          </a:p>
          <a:p>
            <a:r>
              <a:rPr lang="en-US" sz="2200" dirty="0"/>
              <a:t>9. Get regular feedback.</a:t>
            </a:r>
          </a:p>
          <a:p>
            <a:r>
              <a:rPr lang="en-US" sz="2200" dirty="0"/>
              <a:t>10. Treat employees well.</a:t>
            </a:r>
            <a:br>
              <a:rPr lang="en-US" sz="2200" dirty="0"/>
            </a:br>
            <a:endParaRPr lang="en-US" sz="2200" dirty="0"/>
          </a:p>
        </p:txBody>
      </p:sp>
      <p:sp>
        <p:nvSpPr>
          <p:cNvPr id="5" name="Action Button: Document 4">
            <a:hlinkClick r:id="" action="ppaction://noaction" highlightClick="1"/>
          </p:cNvPr>
          <p:cNvSpPr/>
          <p:nvPr/>
        </p:nvSpPr>
        <p:spPr>
          <a:xfrm>
            <a:off x="471055" y="5866493"/>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53</a:t>
            </a:r>
          </a:p>
        </p:txBody>
      </p:sp>
      <p:sp>
        <p:nvSpPr>
          <p:cNvPr id="8" name="Action Button: Document 7">
            <a:hlinkClick r:id="" action="ppaction://noaction" highlightClick="1"/>
          </p:cNvPr>
          <p:cNvSpPr/>
          <p:nvPr/>
        </p:nvSpPr>
        <p:spPr>
          <a:xfrm>
            <a:off x="1655618" y="5866490"/>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54</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10" name="Rectangle 9"/>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38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9 - Be Professional and Trustworthy</a:t>
            </a:r>
          </a:p>
        </p:txBody>
      </p:sp>
      <p:sp>
        <p:nvSpPr>
          <p:cNvPr id="4" name="TextBox 3"/>
          <p:cNvSpPr txBox="1"/>
          <p:nvPr/>
        </p:nvSpPr>
        <p:spPr>
          <a:xfrm>
            <a:off x="1522998" y="1690689"/>
            <a:ext cx="9796169" cy="5001369"/>
          </a:xfrm>
          <a:prstGeom prst="rect">
            <a:avLst/>
          </a:prstGeom>
          <a:noFill/>
        </p:spPr>
        <p:txBody>
          <a:bodyPr wrap="square" rtlCol="0">
            <a:spAutoFit/>
          </a:bodyPr>
          <a:lstStyle/>
          <a:p>
            <a:r>
              <a:rPr lang="en-US" sz="2400" b="1" dirty="0">
                <a:solidFill>
                  <a:srgbClr val="00B0F0"/>
                </a:solidFill>
              </a:rPr>
              <a:t>Other Tactics</a:t>
            </a:r>
          </a:p>
          <a:p>
            <a:endParaRPr lang="en-US" sz="2400" dirty="0">
              <a:solidFill>
                <a:srgbClr val="00B0F0"/>
              </a:solidFill>
            </a:endParaRPr>
          </a:p>
          <a:p>
            <a:pPr marL="342891" indent="-342891">
              <a:spcAft>
                <a:spcPts val="600"/>
              </a:spcAft>
              <a:buFont typeface="Arial" panose="020B0604020202020204" pitchFamily="34" charset="0"/>
              <a:buChar char="•"/>
            </a:pPr>
            <a:r>
              <a:rPr lang="en-US" sz="2400" dirty="0"/>
              <a:t>Employ an upbeat tone—essential in phone communication.</a:t>
            </a:r>
          </a:p>
          <a:p>
            <a:pPr marL="342891" indent="-342891">
              <a:spcAft>
                <a:spcPts val="600"/>
              </a:spcAft>
              <a:buFont typeface="Arial" panose="020B0604020202020204" pitchFamily="34" charset="0"/>
              <a:buChar char="•"/>
            </a:pPr>
            <a:r>
              <a:rPr lang="en-US" sz="2400" dirty="0"/>
              <a:t>A sense of humor can make a potentially stressful interaction more enjoyable.</a:t>
            </a:r>
          </a:p>
          <a:p>
            <a:pPr marL="342891" indent="-342891">
              <a:spcAft>
                <a:spcPts val="600"/>
              </a:spcAft>
              <a:buFont typeface="Arial" panose="020B0604020202020204" pitchFamily="34" charset="0"/>
              <a:buChar char="•"/>
            </a:pPr>
            <a:r>
              <a:rPr lang="en-US" sz="2400" dirty="0"/>
              <a:t>Producers and CSRs should be familiar with client accounts and conversant on specific needs.</a:t>
            </a:r>
          </a:p>
          <a:p>
            <a:pPr marL="342891" indent="-342891">
              <a:spcAft>
                <a:spcPts val="600"/>
              </a:spcAft>
              <a:buFont typeface="Arial" panose="020B0604020202020204" pitchFamily="34" charset="0"/>
              <a:buChar char="•"/>
            </a:pPr>
            <a:r>
              <a:rPr lang="en-US" sz="2400" dirty="0"/>
              <a:t>Agency-initiated communication with clients is a must.</a:t>
            </a:r>
          </a:p>
          <a:p>
            <a:pPr marL="342891" indent="-342891">
              <a:spcAft>
                <a:spcPts val="600"/>
              </a:spcAft>
              <a:buFont typeface="Arial" panose="020B0604020202020204" pitchFamily="34" charset="0"/>
              <a:buChar char="•"/>
            </a:pPr>
            <a:r>
              <a:rPr lang="en-US" sz="2400" dirty="0"/>
              <a:t>Notify clients well before deadlines about options and changes in coverage.</a:t>
            </a:r>
            <a:br>
              <a:rPr lang="en-US" dirty="0"/>
            </a:br>
            <a:endParaRPr lang="en-US" dirty="0"/>
          </a:p>
          <a:p>
            <a:br>
              <a:rPr lang="en-US" dirty="0"/>
            </a:br>
            <a:endParaRPr lang="en-US" dirty="0"/>
          </a:p>
        </p:txBody>
      </p:sp>
      <p:sp>
        <p:nvSpPr>
          <p:cNvPr id="5" name="Action Button: Document 4">
            <a:hlinkClick r:id="" action="ppaction://noaction" highlightClick="1"/>
          </p:cNvPr>
          <p:cNvSpPr/>
          <p:nvPr/>
        </p:nvSpPr>
        <p:spPr>
          <a:xfrm>
            <a:off x="471055" y="5866493"/>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605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9 - Be Professional and Trustworthy</a:t>
            </a:r>
          </a:p>
        </p:txBody>
      </p:sp>
      <p:sp>
        <p:nvSpPr>
          <p:cNvPr id="4" name="TextBox 3"/>
          <p:cNvSpPr txBox="1"/>
          <p:nvPr/>
        </p:nvSpPr>
        <p:spPr>
          <a:xfrm>
            <a:off x="1568476" y="1690688"/>
            <a:ext cx="9778400" cy="4462760"/>
          </a:xfrm>
          <a:prstGeom prst="rect">
            <a:avLst/>
          </a:prstGeom>
          <a:noFill/>
        </p:spPr>
        <p:txBody>
          <a:bodyPr wrap="square" rtlCol="0">
            <a:spAutoFit/>
          </a:bodyPr>
          <a:lstStyle/>
          <a:p>
            <a:r>
              <a:rPr lang="en-US" sz="2400" b="1" dirty="0">
                <a:solidFill>
                  <a:srgbClr val="00B0F0"/>
                </a:solidFill>
              </a:rPr>
              <a:t>Other Tactics</a:t>
            </a:r>
          </a:p>
          <a:p>
            <a:endParaRPr lang="en-US" sz="2400" dirty="0">
              <a:solidFill>
                <a:srgbClr val="00B0F0"/>
              </a:solidFill>
            </a:endParaRPr>
          </a:p>
          <a:p>
            <a:pPr marL="342891" indent="-342891">
              <a:spcAft>
                <a:spcPts val="600"/>
              </a:spcAft>
              <a:buFont typeface="Arial" panose="020B0604020202020204" pitchFamily="34" charset="0"/>
              <a:buChar char="•"/>
            </a:pPr>
            <a:r>
              <a:rPr lang="en-US" sz="2400" dirty="0"/>
              <a:t>Respond to changes in customers’ life cycles.</a:t>
            </a:r>
          </a:p>
          <a:p>
            <a:pPr marL="342891" indent="-342891">
              <a:spcAft>
                <a:spcPts val="600"/>
              </a:spcAft>
              <a:buFont typeface="Arial" panose="020B0604020202020204" pitchFamily="34" charset="0"/>
              <a:buChar char="•"/>
            </a:pPr>
            <a:r>
              <a:rPr lang="en-US" sz="2400" dirty="0"/>
              <a:t>Encourage proper protection</a:t>
            </a:r>
          </a:p>
          <a:p>
            <a:pPr marL="342891" indent="-342891">
              <a:spcAft>
                <a:spcPts val="600"/>
              </a:spcAft>
              <a:buFont typeface="Arial" panose="020B0604020202020204" pitchFamily="34" charset="0"/>
              <a:buChar char="•"/>
            </a:pPr>
            <a:r>
              <a:rPr lang="en-US" sz="2400" dirty="0"/>
              <a:t>Have a customer satisfaction coordinator—a “concierge” of sorts—to oversee special activities over and above insurance services</a:t>
            </a:r>
          </a:p>
          <a:p>
            <a:pPr marL="342891" indent="-342891">
              <a:spcAft>
                <a:spcPts val="600"/>
              </a:spcAft>
              <a:buFont typeface="Arial" panose="020B0604020202020204" pitchFamily="34" charset="0"/>
              <a:buChar char="•"/>
            </a:pPr>
            <a:r>
              <a:rPr lang="en-US" sz="2400" dirty="0"/>
              <a:t>Conduct a full account review of each personal lines account at least every two years using a written exposure checklist</a:t>
            </a:r>
          </a:p>
          <a:p>
            <a:br>
              <a:rPr lang="en-US" dirty="0"/>
            </a:br>
            <a:endParaRPr lang="en-US" dirty="0"/>
          </a:p>
          <a:p>
            <a:br>
              <a:rPr lang="en-US" dirty="0"/>
            </a:br>
            <a:endParaRPr lang="en-US" dirty="0"/>
          </a:p>
        </p:txBody>
      </p:sp>
      <p:sp>
        <p:nvSpPr>
          <p:cNvPr id="5" name="Action Button: Document 4">
            <a:hlinkClick r:id="" action="ppaction://noaction" highlightClick="1"/>
          </p:cNvPr>
          <p:cNvSpPr/>
          <p:nvPr/>
        </p:nvSpPr>
        <p:spPr>
          <a:xfrm>
            <a:off x="471055" y="5866492"/>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034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9 - Be Professional and Trustworthy</a:t>
            </a:r>
          </a:p>
        </p:txBody>
      </p:sp>
      <p:pic>
        <p:nvPicPr>
          <p:cNvPr id="12290" name="Picture 2" descr="CSE-Tru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650" y="2037147"/>
            <a:ext cx="3523121" cy="35231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781436" y="2009439"/>
            <a:ext cx="3539499" cy="3523123"/>
          </a:xfrm>
          <a:prstGeom prst="rect">
            <a:avLst/>
          </a:prstGeom>
        </p:spPr>
      </p:pic>
      <p:pic>
        <p:nvPicPr>
          <p:cNvPr id="8" name="Picture 7"/>
          <p:cNvPicPr>
            <a:picLocks noChangeAspect="1"/>
          </p:cNvPicPr>
          <p:nvPr/>
        </p:nvPicPr>
        <p:blipFill>
          <a:blip r:embed="rId5"/>
          <a:stretch>
            <a:fillRect/>
          </a:stretch>
        </p:blipFill>
        <p:spPr>
          <a:xfrm>
            <a:off x="8218630" y="2023294"/>
            <a:ext cx="3525581" cy="3509268"/>
          </a:xfrm>
          <a:prstGeom prst="rect">
            <a:avLst/>
          </a:prstGeom>
        </p:spPr>
      </p:pic>
      <p:sp>
        <p:nvSpPr>
          <p:cNvPr id="6" name="Action Button: Document 5">
            <a:hlinkClick r:id="" action="ppaction://noaction" highlightClick="1"/>
          </p:cNvPr>
          <p:cNvSpPr/>
          <p:nvPr/>
        </p:nvSpPr>
        <p:spPr>
          <a:xfrm>
            <a:off x="471055" y="5866491"/>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53</a:t>
            </a:r>
          </a:p>
        </p:txBody>
      </p:sp>
      <p:sp>
        <p:nvSpPr>
          <p:cNvPr id="9" name="Action Button: Document 8">
            <a:hlinkClick r:id="" action="ppaction://noaction" highlightClick="1"/>
          </p:cNvPr>
          <p:cNvSpPr/>
          <p:nvPr/>
        </p:nvSpPr>
        <p:spPr>
          <a:xfrm>
            <a:off x="1632597" y="5857234"/>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54</a:t>
            </a:r>
          </a:p>
        </p:txBody>
      </p:sp>
      <p:sp>
        <p:nvSpPr>
          <p:cNvPr id="10" name="Action Button: Document 9">
            <a:hlinkClick r:id="" action="ppaction://noaction" highlightClick="1"/>
          </p:cNvPr>
          <p:cNvSpPr/>
          <p:nvPr/>
        </p:nvSpPr>
        <p:spPr>
          <a:xfrm>
            <a:off x="2807101" y="5857229"/>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55</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13" name="Rectangle 12"/>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0069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10 - Be Ready For Unplanned Communication</a:t>
            </a:r>
          </a:p>
        </p:txBody>
      </p:sp>
      <p:sp>
        <p:nvSpPr>
          <p:cNvPr id="4" name="TextBox 3"/>
          <p:cNvSpPr txBox="1"/>
          <p:nvPr/>
        </p:nvSpPr>
        <p:spPr>
          <a:xfrm>
            <a:off x="1607127" y="1981634"/>
            <a:ext cx="10016840" cy="2769989"/>
          </a:xfrm>
          <a:prstGeom prst="rect">
            <a:avLst/>
          </a:prstGeom>
          <a:noFill/>
        </p:spPr>
        <p:txBody>
          <a:bodyPr wrap="square" rtlCol="0">
            <a:spAutoFit/>
          </a:bodyPr>
          <a:lstStyle/>
          <a:p>
            <a:r>
              <a:rPr lang="en-US" sz="2400" b="1" dirty="0"/>
              <a:t>​​Is your agency prepared to deal with a call from an upset client, with a major fire at an insured business, or simply an online negative review about your sales or service? </a:t>
            </a:r>
            <a:r>
              <a:rPr lang="en-US" sz="2400" dirty="0"/>
              <a:t> While all different, all are likely unexpected and requires internal planning and discussion to ensure that your response is timely and effective.</a:t>
            </a:r>
            <a:br>
              <a:rPr lang="en-US" dirty="0"/>
            </a:br>
            <a:endParaRPr lang="en-US" dirty="0"/>
          </a:p>
          <a:p>
            <a:br>
              <a:rPr lang="en-US"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6752" y="4011824"/>
            <a:ext cx="7240011" cy="2286319"/>
          </a:xfrm>
          <a:prstGeom prst="rect">
            <a:avLst/>
          </a:prstGeom>
        </p:spPr>
      </p:pic>
      <p:sp>
        <p:nvSpPr>
          <p:cNvPr id="5" name="Action Button: Document 4">
            <a:hlinkClick r:id="" action="ppaction://noaction" highlightClick="1"/>
          </p:cNvPr>
          <p:cNvSpPr/>
          <p:nvPr/>
        </p:nvSpPr>
        <p:spPr>
          <a:xfrm>
            <a:off x="454601" y="5857231"/>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57</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111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10 - Be Ready For Unplanned Communication</a:t>
            </a:r>
          </a:p>
        </p:txBody>
      </p:sp>
      <p:sp>
        <p:nvSpPr>
          <p:cNvPr id="4" name="TextBox 3"/>
          <p:cNvSpPr txBox="1"/>
          <p:nvPr/>
        </p:nvSpPr>
        <p:spPr>
          <a:xfrm>
            <a:off x="1593273" y="1607549"/>
            <a:ext cx="10183091" cy="4893647"/>
          </a:xfrm>
          <a:prstGeom prst="rect">
            <a:avLst/>
          </a:prstGeom>
          <a:noFill/>
        </p:spPr>
        <p:txBody>
          <a:bodyPr wrap="square" rtlCol="0">
            <a:spAutoFit/>
          </a:bodyPr>
          <a:lstStyle/>
          <a:p>
            <a:pPr marL="457189" indent="-457189">
              <a:buFont typeface="+mj-lt"/>
              <a:buAutoNum type="arabicPeriod"/>
            </a:pPr>
            <a:r>
              <a:rPr lang="en-US" sz="2400" b="1" dirty="0">
                <a:solidFill>
                  <a:srgbClr val="00B0F0"/>
                </a:solidFill>
              </a:rPr>
              <a:t>LISTEN…</a:t>
            </a:r>
            <a:r>
              <a:rPr lang="en-US" sz="2400" dirty="0"/>
              <a:t>hear what they have to say and don’t interrupt until they are finished. </a:t>
            </a:r>
            <a:br>
              <a:rPr lang="en-US" sz="2400" dirty="0"/>
            </a:br>
            <a:endParaRPr lang="en-US" sz="2400" dirty="0"/>
          </a:p>
          <a:p>
            <a:pPr marL="457189" indent="-457189">
              <a:buFont typeface="+mj-lt"/>
              <a:buAutoNum type="arabicPeriod"/>
            </a:pPr>
            <a:r>
              <a:rPr lang="en-US" sz="2400" b="1" dirty="0">
                <a:solidFill>
                  <a:srgbClr val="00B0F0"/>
                </a:solidFill>
              </a:rPr>
              <a:t>REPEAT</a:t>
            </a:r>
            <a:r>
              <a:rPr lang="en-US" sz="2400" dirty="0"/>
              <a:t>…Once they have finished, repeat back what you heard and ask questions to better understand their perspective. </a:t>
            </a:r>
            <a:br>
              <a:rPr lang="en-US" sz="2400" dirty="0"/>
            </a:br>
            <a:endParaRPr lang="en-US" sz="2400" dirty="0"/>
          </a:p>
          <a:p>
            <a:pPr marL="457189" indent="-457189">
              <a:buFont typeface="+mj-lt"/>
              <a:buAutoNum type="arabicPeriod"/>
            </a:pPr>
            <a:r>
              <a:rPr lang="en-US" sz="2400" b="1" dirty="0">
                <a:solidFill>
                  <a:srgbClr val="00B0F0"/>
                </a:solidFill>
              </a:rPr>
              <a:t>APOLOGIZE</a:t>
            </a:r>
            <a:r>
              <a:rPr lang="en-US" sz="2400" dirty="0"/>
              <a:t>…Remember that an apology will often diffuse the situation. </a:t>
            </a:r>
            <a:br>
              <a:rPr lang="en-US" sz="2400" dirty="0"/>
            </a:br>
            <a:endParaRPr lang="en-US" sz="2400" dirty="0"/>
          </a:p>
          <a:p>
            <a:pPr marL="457189" indent="-457189">
              <a:buFont typeface="+mj-lt"/>
              <a:buAutoNum type="arabicPeriod"/>
            </a:pPr>
            <a:r>
              <a:rPr lang="en-US" sz="2400" b="1" dirty="0">
                <a:solidFill>
                  <a:srgbClr val="00B0F0"/>
                </a:solidFill>
              </a:rPr>
              <a:t>ASK</a:t>
            </a:r>
            <a:r>
              <a:rPr lang="en-US" sz="2400" dirty="0"/>
              <a:t>…Work with the customer to find an acceptable solution and you can start by asking them "What would be an acceptable solution to you?" </a:t>
            </a:r>
            <a:br>
              <a:rPr lang="en-US" sz="2400" dirty="0"/>
            </a:br>
            <a:endParaRPr lang="en-US" sz="2400" dirty="0"/>
          </a:p>
          <a:p>
            <a:pPr marL="457189" indent="-457189">
              <a:buFont typeface="+mj-lt"/>
              <a:buAutoNum type="arabicPeriod"/>
            </a:pPr>
            <a:r>
              <a:rPr lang="en-US" sz="2400" b="1" dirty="0">
                <a:solidFill>
                  <a:srgbClr val="00B0F0"/>
                </a:solidFill>
              </a:rPr>
              <a:t>SOLVE</a:t>
            </a:r>
            <a:r>
              <a:rPr lang="en-US" sz="2400" dirty="0"/>
              <a:t>…If you need to work with someone else internally to solve it, do so quickly! </a:t>
            </a:r>
            <a:endParaRPr lang="en-US" dirty="0"/>
          </a:p>
        </p:txBody>
      </p:sp>
      <p:sp>
        <p:nvSpPr>
          <p:cNvPr id="5" name="Action Button: Document 4">
            <a:hlinkClick r:id="" action="ppaction://noaction" highlightClick="1"/>
          </p:cNvPr>
          <p:cNvSpPr/>
          <p:nvPr/>
        </p:nvSpPr>
        <p:spPr>
          <a:xfrm>
            <a:off x="454601" y="5857235"/>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45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9822"/>
            <a:ext cx="10515600" cy="1325563"/>
          </a:xfrm>
        </p:spPr>
        <p:txBody>
          <a:bodyPr/>
          <a:lstStyle/>
          <a:p>
            <a:r>
              <a:rPr lang="en-US" dirty="0"/>
              <a:t>10 - Be Ready For Unplanned Communication</a:t>
            </a:r>
          </a:p>
        </p:txBody>
      </p:sp>
      <p:sp>
        <p:nvSpPr>
          <p:cNvPr id="4" name="TextBox 3"/>
          <p:cNvSpPr txBox="1"/>
          <p:nvPr/>
        </p:nvSpPr>
        <p:spPr>
          <a:xfrm>
            <a:off x="1607127" y="2549668"/>
            <a:ext cx="10076168" cy="2308324"/>
          </a:xfrm>
          <a:prstGeom prst="rect">
            <a:avLst/>
          </a:prstGeom>
          <a:noFill/>
        </p:spPr>
        <p:txBody>
          <a:bodyPr wrap="square" rtlCol="0">
            <a:spAutoFit/>
          </a:bodyPr>
          <a:lstStyle/>
          <a:p>
            <a:r>
              <a:rPr lang="en-US" sz="2400" dirty="0"/>
              <a:t>There is no getting around customer complaints. But, if you and your service teams use these tips to navigate through the client’s issues you can turn challenges into growth opportunities.</a:t>
            </a:r>
            <a:br>
              <a:rPr lang="en-US" dirty="0"/>
            </a:br>
            <a:br>
              <a:rPr lang="en-US" dirty="0"/>
            </a:br>
            <a:endParaRPr lang="en-US" dirty="0"/>
          </a:p>
          <a:p>
            <a:br>
              <a:rPr lang="en-US" dirty="0"/>
            </a:br>
            <a:endParaRPr lang="en-US" dirty="0"/>
          </a:p>
        </p:txBody>
      </p:sp>
      <p:sp>
        <p:nvSpPr>
          <p:cNvPr id="5" name="Action Button: Document 4">
            <a:hlinkClick r:id="" action="ppaction://noaction" highlightClick="1"/>
          </p:cNvPr>
          <p:cNvSpPr/>
          <p:nvPr/>
        </p:nvSpPr>
        <p:spPr>
          <a:xfrm>
            <a:off x="454601" y="5857230"/>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29393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p:spPr>
        <p:txBody>
          <a:bodyPr/>
          <a:lstStyle/>
          <a:p>
            <a:r>
              <a:rPr lang="en-US" dirty="0"/>
              <a:t>10 - Be Ready For Unplanned Communication</a:t>
            </a:r>
          </a:p>
        </p:txBody>
      </p:sp>
      <p:sp>
        <p:nvSpPr>
          <p:cNvPr id="4" name="TextBox 3"/>
          <p:cNvSpPr txBox="1"/>
          <p:nvPr/>
        </p:nvSpPr>
        <p:spPr>
          <a:xfrm>
            <a:off x="1690255" y="1856947"/>
            <a:ext cx="9993040" cy="3046988"/>
          </a:xfrm>
          <a:prstGeom prst="rect">
            <a:avLst/>
          </a:prstGeom>
          <a:noFill/>
        </p:spPr>
        <p:txBody>
          <a:bodyPr wrap="square" rtlCol="0">
            <a:spAutoFit/>
          </a:bodyPr>
          <a:lstStyle/>
          <a:p>
            <a:r>
              <a:rPr lang="en-US" sz="2400" b="1" dirty="0">
                <a:solidFill>
                  <a:srgbClr val="00B0F0"/>
                </a:solidFill>
              </a:rPr>
              <a:t>SOCIAL MEDIA SCARES</a:t>
            </a:r>
          </a:p>
          <a:p>
            <a:endParaRPr lang="en-US" sz="2400" dirty="0"/>
          </a:p>
          <a:p>
            <a:r>
              <a:rPr lang="en-US" sz="2400" b="1" dirty="0"/>
              <a:t>Negative news</a:t>
            </a:r>
          </a:p>
          <a:p>
            <a:endParaRPr lang="en-US" sz="2400" b="1" dirty="0"/>
          </a:p>
          <a:p>
            <a:r>
              <a:rPr lang="en-US" sz="2400" b="1" dirty="0"/>
              <a:t>Professional</a:t>
            </a:r>
            <a:r>
              <a:rPr lang="en-US" b="1" dirty="0"/>
              <a:t> </a:t>
            </a:r>
            <a:r>
              <a:rPr lang="en-US" sz="2400" b="1" dirty="0"/>
              <a:t>Response</a:t>
            </a:r>
            <a:r>
              <a:rPr lang="en-US" b="1" dirty="0"/>
              <a:t> </a:t>
            </a:r>
            <a:r>
              <a:rPr lang="en-US" sz="2400" b="1" dirty="0"/>
              <a:t>to</a:t>
            </a:r>
            <a:r>
              <a:rPr lang="en-US" b="1" dirty="0"/>
              <a:t> </a:t>
            </a:r>
            <a:r>
              <a:rPr lang="en-US" sz="2400" b="1" dirty="0"/>
              <a:t>a</a:t>
            </a:r>
            <a:r>
              <a:rPr lang="en-US" b="1" dirty="0"/>
              <a:t> </a:t>
            </a:r>
            <a:r>
              <a:rPr lang="en-US" sz="2400" b="1" dirty="0"/>
              <a:t>Negative</a:t>
            </a:r>
            <a:r>
              <a:rPr lang="en-US" b="1" dirty="0"/>
              <a:t> </a:t>
            </a:r>
            <a:r>
              <a:rPr lang="en-US" sz="2400" b="1" dirty="0"/>
              <a:t>Review</a:t>
            </a:r>
            <a:br>
              <a:rPr lang="en-US" dirty="0"/>
            </a:br>
            <a:br>
              <a:rPr lang="en-US" dirty="0"/>
            </a:br>
            <a:endParaRPr lang="en-US" dirty="0"/>
          </a:p>
          <a:p>
            <a:br>
              <a:rPr lang="en-US" dirty="0"/>
            </a:br>
            <a:endParaRPr lang="en-US" dirty="0"/>
          </a:p>
        </p:txBody>
      </p:sp>
      <p:pic>
        <p:nvPicPr>
          <p:cNvPr id="5" name="Picture 4" descr="BPDisaster_InfoG_V2-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988" y="1856947"/>
            <a:ext cx="3602183" cy="3602183"/>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Document 6">
            <a:hlinkClick r:id="" action="ppaction://noaction" highlightClick="1"/>
          </p:cNvPr>
          <p:cNvSpPr/>
          <p:nvPr/>
        </p:nvSpPr>
        <p:spPr>
          <a:xfrm>
            <a:off x="454601" y="5857235"/>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58</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2859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10 - Be Ready For Unplanned Communication</a:t>
            </a:r>
          </a:p>
        </p:txBody>
      </p:sp>
      <p:sp>
        <p:nvSpPr>
          <p:cNvPr id="4" name="TextBox 3"/>
          <p:cNvSpPr txBox="1"/>
          <p:nvPr/>
        </p:nvSpPr>
        <p:spPr>
          <a:xfrm>
            <a:off x="4668982" y="2286433"/>
            <a:ext cx="7028167" cy="4154984"/>
          </a:xfrm>
          <a:prstGeom prst="rect">
            <a:avLst/>
          </a:prstGeom>
          <a:noFill/>
        </p:spPr>
        <p:txBody>
          <a:bodyPr wrap="square" rtlCol="0">
            <a:spAutoFit/>
          </a:bodyPr>
          <a:lstStyle/>
          <a:p>
            <a:r>
              <a:rPr lang="en-US" sz="2400" b="1" dirty="0">
                <a:solidFill>
                  <a:srgbClr val="00B0F0"/>
                </a:solidFill>
              </a:rPr>
              <a:t>Disaster Communication</a:t>
            </a:r>
          </a:p>
          <a:p>
            <a:endParaRPr lang="en-US" sz="2400" dirty="0"/>
          </a:p>
          <a:p>
            <a:r>
              <a:rPr lang="en-US" sz="2400" dirty="0"/>
              <a:t>Social media can also prove an important tool for reaching customers during disasters.</a:t>
            </a:r>
          </a:p>
          <a:p>
            <a:r>
              <a:rPr lang="en-US" sz="2400" dirty="0"/>
              <a:t>​</a:t>
            </a:r>
          </a:p>
          <a:p>
            <a:r>
              <a:rPr lang="en-US" sz="2400" dirty="0"/>
              <a:t>Even when phone lines or power are interrupted, smart phones often still work.</a:t>
            </a:r>
            <a:br>
              <a:rPr lang="en-US" sz="2400" dirty="0"/>
            </a:br>
            <a:endParaRPr lang="en-US" sz="2400" dirty="0"/>
          </a:p>
          <a:p>
            <a:br>
              <a:rPr lang="en-US" dirty="0"/>
            </a:br>
            <a:endParaRPr lang="en-US" dirty="0"/>
          </a:p>
          <a:p>
            <a:br>
              <a:rPr lang="en-US" dirty="0"/>
            </a:br>
            <a:endParaRPr lang="en-US" dirty="0"/>
          </a:p>
        </p:txBody>
      </p:sp>
      <p:pic>
        <p:nvPicPr>
          <p:cNvPr id="15362" name="Picture 2" descr="BPDisaster_InfoG_V2-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1762" y="1970902"/>
            <a:ext cx="3169807" cy="3169807"/>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Document 4">
            <a:hlinkClick r:id="" action="ppaction://noaction" highlightClick="1"/>
          </p:cNvPr>
          <p:cNvSpPr/>
          <p:nvPr/>
        </p:nvSpPr>
        <p:spPr>
          <a:xfrm>
            <a:off x="454601" y="5871086"/>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59</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61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7"/>
            <a:ext cx="10515600" cy="1325563"/>
          </a:xfrm>
        </p:spPr>
        <p:txBody>
          <a:bodyPr/>
          <a:lstStyle/>
          <a:p>
            <a:r>
              <a:rPr lang="en-US" dirty="0"/>
              <a:t>2 - Bring Real Meaning To “Customer Service”</a:t>
            </a:r>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8731" y="1690689"/>
            <a:ext cx="8154539" cy="426779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5009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10 - Be Ready For Unplanned Communication</a:t>
            </a:r>
          </a:p>
        </p:txBody>
      </p:sp>
      <p:sp>
        <p:nvSpPr>
          <p:cNvPr id="5" name="Rectangle 4"/>
          <p:cNvSpPr/>
          <p:nvPr/>
        </p:nvSpPr>
        <p:spPr>
          <a:xfrm>
            <a:off x="1692405" y="1657974"/>
            <a:ext cx="6315524" cy="3785652"/>
          </a:xfrm>
          <a:prstGeom prst="rect">
            <a:avLst/>
          </a:prstGeom>
        </p:spPr>
        <p:txBody>
          <a:bodyPr wrap="square">
            <a:spAutoFit/>
          </a:bodyPr>
          <a:lstStyle/>
          <a:p>
            <a:r>
              <a:rPr lang="en-US" sz="2000" b="1" dirty="0">
                <a:solidFill>
                  <a:srgbClr val="00B0F0"/>
                </a:solidFill>
              </a:rPr>
              <a:t>IMPORTANT TIP</a:t>
            </a:r>
          </a:p>
          <a:p>
            <a:endParaRPr lang="en-US" sz="2000" dirty="0">
              <a:solidFill>
                <a:srgbClr val="ED5541"/>
              </a:solidFill>
            </a:endParaRPr>
          </a:p>
          <a:p>
            <a:r>
              <a:rPr lang="en-US" sz="2000" dirty="0">
                <a:solidFill>
                  <a:srgbClr val="ED5541"/>
                </a:solidFill>
              </a:rPr>
              <a:t>Many agencies already actively use social media, while others are still exploring it. For some, there are questions of whether social media sites will supplant the need for traditional websites. While social media is an excellent way to connect with customers, increase visibility of the agency, and build relationships with prospects, its usage does have some E&amp;O exposure. </a:t>
            </a:r>
          </a:p>
          <a:p>
            <a:endParaRPr lang="en-US" sz="2000" dirty="0">
              <a:solidFill>
                <a:srgbClr val="ED5541"/>
              </a:solidFill>
            </a:endParaRPr>
          </a:p>
          <a:p>
            <a:r>
              <a:rPr lang="en-US" sz="2000" dirty="0">
                <a:solidFill>
                  <a:srgbClr val="ED5541"/>
                </a:solidFill>
              </a:rPr>
              <a:t>Check out the </a:t>
            </a:r>
            <a:r>
              <a:rPr lang="en-US" sz="2000" dirty="0">
                <a:solidFill>
                  <a:srgbClr val="808080"/>
                </a:solidFill>
                <a:hlinkClick r:id="rId3"/>
              </a:rPr>
              <a:t>E&amp;O Happens​</a:t>
            </a:r>
            <a:r>
              <a:rPr lang="en-US" sz="2000" dirty="0">
                <a:solidFill>
                  <a:srgbClr val="808080"/>
                </a:solidFill>
              </a:rPr>
              <a:t> </a:t>
            </a:r>
            <a:r>
              <a:rPr lang="en-US" sz="2000" dirty="0">
                <a:solidFill>
                  <a:srgbClr val="ED5541"/>
                </a:solidFill>
              </a:rPr>
              <a:t>site for information about social media use and your exposure.</a:t>
            </a:r>
          </a:p>
        </p:txBody>
      </p:sp>
      <p:pic>
        <p:nvPicPr>
          <p:cNvPr id="6" name="Picture 5">
            <a:hlinkClick r:id="rId4"/>
          </p:cNvPr>
          <p:cNvPicPr>
            <a:picLocks noChangeAspect="1"/>
          </p:cNvPicPr>
          <p:nvPr/>
        </p:nvPicPr>
        <p:blipFill>
          <a:blip r:embed="rId5"/>
          <a:stretch>
            <a:fillRect/>
          </a:stretch>
        </p:blipFill>
        <p:spPr>
          <a:xfrm>
            <a:off x="8630950" y="1327800"/>
            <a:ext cx="3276600" cy="2867025"/>
          </a:xfrm>
          <a:prstGeom prst="rect">
            <a:avLst/>
          </a:prstGeom>
        </p:spPr>
      </p:pic>
      <p:pic>
        <p:nvPicPr>
          <p:cNvPr id="7" name="Picture 6">
            <a:hlinkClick r:id="rId4"/>
          </p:cNvPr>
          <p:cNvPicPr>
            <a:picLocks noChangeAspect="1"/>
          </p:cNvPicPr>
          <p:nvPr/>
        </p:nvPicPr>
        <p:blipFill>
          <a:blip r:embed="rId6"/>
          <a:stretch>
            <a:fillRect/>
          </a:stretch>
        </p:blipFill>
        <p:spPr>
          <a:xfrm>
            <a:off x="8630950" y="4208680"/>
            <a:ext cx="3152775" cy="2162175"/>
          </a:xfrm>
          <a:prstGeom prst="rect">
            <a:avLst/>
          </a:prstGeom>
        </p:spPr>
      </p:pic>
      <p:sp>
        <p:nvSpPr>
          <p:cNvPr id="8" name="Action Button: Document 7">
            <a:hlinkClick r:id="" action="ppaction://noaction" highlightClick="1"/>
          </p:cNvPr>
          <p:cNvSpPr/>
          <p:nvPr/>
        </p:nvSpPr>
        <p:spPr>
          <a:xfrm>
            <a:off x="454601" y="5871087"/>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59</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11" name="Rectangle 10"/>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33663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10 - Be Ready For Unplanned Communication</a:t>
            </a:r>
          </a:p>
        </p:txBody>
      </p:sp>
      <p:sp>
        <p:nvSpPr>
          <p:cNvPr id="4" name="TextBox 3"/>
          <p:cNvSpPr txBox="1"/>
          <p:nvPr/>
        </p:nvSpPr>
        <p:spPr>
          <a:xfrm>
            <a:off x="1492689" y="1746108"/>
            <a:ext cx="10190607" cy="4431983"/>
          </a:xfrm>
          <a:prstGeom prst="rect">
            <a:avLst/>
          </a:prstGeom>
          <a:noFill/>
        </p:spPr>
        <p:txBody>
          <a:bodyPr wrap="square" rtlCol="0">
            <a:spAutoFit/>
          </a:bodyPr>
          <a:lstStyle/>
          <a:p>
            <a:r>
              <a:rPr lang="en-US" sz="2400" b="1" dirty="0">
                <a:solidFill>
                  <a:srgbClr val="00B0F0"/>
                </a:solidFill>
              </a:rPr>
              <a:t>TEXTING</a:t>
            </a:r>
          </a:p>
          <a:p>
            <a:endParaRPr lang="en-US" sz="2400" dirty="0"/>
          </a:p>
          <a:p>
            <a:r>
              <a:rPr lang="en-US" sz="2400" dirty="0"/>
              <a:t>Do you text with your agency clients? If so, it’s important to establish firm guidelines for texts and to understand the possible business implications as well as E/O issues that can come from accepting texts: </a:t>
            </a:r>
          </a:p>
          <a:p>
            <a:endParaRPr lang="en-US" sz="2400" dirty="0"/>
          </a:p>
          <a:p>
            <a:pPr marL="342891" indent="-342891">
              <a:buFont typeface="Arial" panose="020B0604020202020204" pitchFamily="34" charset="0"/>
              <a:buChar char="•"/>
            </a:pPr>
            <a:r>
              <a:rPr lang="en-US" sz="2400" dirty="0"/>
              <a:t>Critical Information Could Be Lost.</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Texting is Distracting.</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Unrealistic Expectations</a:t>
            </a:r>
            <a:br>
              <a:rPr lang="en-US" dirty="0"/>
            </a:br>
            <a:endParaRPr lang="en-US" dirty="0"/>
          </a:p>
        </p:txBody>
      </p:sp>
      <p:sp>
        <p:nvSpPr>
          <p:cNvPr id="5" name="Action Button: Document 4">
            <a:hlinkClick r:id="" action="ppaction://noaction" highlightClick="1"/>
          </p:cNvPr>
          <p:cNvSpPr/>
          <p:nvPr/>
        </p:nvSpPr>
        <p:spPr>
          <a:xfrm>
            <a:off x="454601" y="5871084"/>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8995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7532"/>
            <a:ext cx="10515600" cy="1325563"/>
          </a:xfrm>
        </p:spPr>
        <p:txBody>
          <a:bodyPr/>
          <a:lstStyle/>
          <a:p>
            <a:r>
              <a:rPr lang="en-US" dirty="0"/>
              <a:t>11 - Plan For The Future</a:t>
            </a:r>
          </a:p>
        </p:txBody>
      </p:sp>
      <p:pic>
        <p:nvPicPr>
          <p:cNvPr id="3" name="Picture 2"/>
          <p:cNvPicPr>
            <a:picLocks noChangeAspect="1"/>
          </p:cNvPicPr>
          <p:nvPr/>
        </p:nvPicPr>
        <p:blipFill>
          <a:blip r:embed="rId3"/>
          <a:stretch>
            <a:fillRect/>
          </a:stretch>
        </p:blipFill>
        <p:spPr>
          <a:xfrm>
            <a:off x="7585363" y="1372168"/>
            <a:ext cx="4011995" cy="4003396"/>
          </a:xfrm>
          <a:prstGeom prst="rect">
            <a:avLst/>
          </a:prstGeom>
        </p:spPr>
      </p:pic>
      <p:pic>
        <p:nvPicPr>
          <p:cNvPr id="5" name="Picture 4"/>
          <p:cNvPicPr>
            <a:picLocks noChangeAspect="1"/>
          </p:cNvPicPr>
          <p:nvPr/>
        </p:nvPicPr>
        <p:blipFill>
          <a:blip r:embed="rId4"/>
          <a:stretch>
            <a:fillRect/>
          </a:stretch>
        </p:blipFill>
        <p:spPr>
          <a:xfrm>
            <a:off x="432307" y="2958674"/>
            <a:ext cx="7153056" cy="1433217"/>
          </a:xfrm>
          <a:prstGeom prst="rect">
            <a:avLst/>
          </a:prstGeom>
        </p:spPr>
      </p:pic>
      <p:sp>
        <p:nvSpPr>
          <p:cNvPr id="6" name="Action Button: Document 5">
            <a:hlinkClick r:id="" action="ppaction://noaction" highlightClick="1"/>
          </p:cNvPr>
          <p:cNvSpPr/>
          <p:nvPr/>
        </p:nvSpPr>
        <p:spPr>
          <a:xfrm>
            <a:off x="454601" y="5857235"/>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62</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0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11 - Plan For The Future</a:t>
            </a:r>
          </a:p>
        </p:txBody>
      </p:sp>
      <p:sp>
        <p:nvSpPr>
          <p:cNvPr id="4" name="TextBox 3"/>
          <p:cNvSpPr txBox="1"/>
          <p:nvPr/>
        </p:nvSpPr>
        <p:spPr>
          <a:xfrm>
            <a:off x="1492689" y="1649123"/>
            <a:ext cx="10107476" cy="5447645"/>
          </a:xfrm>
          <a:prstGeom prst="rect">
            <a:avLst/>
          </a:prstGeom>
          <a:noFill/>
        </p:spPr>
        <p:txBody>
          <a:bodyPr wrap="square" rtlCol="0">
            <a:spAutoFit/>
          </a:bodyPr>
          <a:lstStyle/>
          <a:p>
            <a:pPr marL="342891" indent="-342891">
              <a:buFont typeface="Arial" panose="020B0604020202020204" pitchFamily="34" charset="0"/>
              <a:buChar char="•"/>
            </a:pPr>
            <a:r>
              <a:rPr lang="en-US" sz="2400" dirty="0"/>
              <a:t>The world of insurance is changing at an extraordinary pace. </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Technology tools and myriad access points for the latest information have caused a profound shift has occurred for agencies. </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Your insureds and future customers have more power than ever before to research and read reviews.</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Your employees are using new tools to service clients, improve workflows and simply sell insurance. </a:t>
            </a:r>
          </a:p>
          <a:p>
            <a:pPr marL="342891" indent="-342891">
              <a:buFont typeface="Arial" panose="020B0604020202020204" pitchFamily="34" charset="0"/>
              <a:buChar char="•"/>
            </a:pPr>
            <a:endParaRPr lang="en-US" sz="2400" dirty="0"/>
          </a:p>
          <a:p>
            <a:pPr marL="342891" indent="-342891">
              <a:buFont typeface="Arial" panose="020B0604020202020204" pitchFamily="34" charset="0"/>
              <a:buChar char="•"/>
            </a:pPr>
            <a:r>
              <a:rPr lang="en-US" sz="2400" dirty="0"/>
              <a:t>Social media has created the expectation that the workplace will be transparent.</a:t>
            </a:r>
            <a:endParaRPr lang="en-US" dirty="0"/>
          </a:p>
          <a:p>
            <a:br>
              <a:rPr lang="en-US" dirty="0"/>
            </a:br>
            <a:endParaRPr lang="en-US" dirty="0"/>
          </a:p>
        </p:txBody>
      </p:sp>
      <p:sp>
        <p:nvSpPr>
          <p:cNvPr id="5" name="Action Button: Document 4">
            <a:hlinkClick r:id="" action="ppaction://noaction" highlightClick="1"/>
          </p:cNvPr>
          <p:cNvSpPr/>
          <p:nvPr/>
        </p:nvSpPr>
        <p:spPr>
          <a:xfrm>
            <a:off x="454601" y="5857231"/>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30821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11 - Plan For The Future</a:t>
            </a:r>
          </a:p>
        </p:txBody>
      </p:sp>
      <p:sp>
        <p:nvSpPr>
          <p:cNvPr id="4" name="TextBox 3"/>
          <p:cNvSpPr txBox="1"/>
          <p:nvPr/>
        </p:nvSpPr>
        <p:spPr>
          <a:xfrm>
            <a:off x="1430791" y="1564136"/>
            <a:ext cx="3802770" cy="3785652"/>
          </a:xfrm>
          <a:prstGeom prst="rect">
            <a:avLst/>
          </a:prstGeom>
          <a:noFill/>
        </p:spPr>
        <p:txBody>
          <a:bodyPr wrap="square" rtlCol="0">
            <a:spAutoFit/>
          </a:bodyPr>
          <a:lstStyle/>
          <a:p>
            <a:r>
              <a:rPr lang="en-US" sz="2400" b="1" dirty="0">
                <a:solidFill>
                  <a:srgbClr val="00B0F0"/>
                </a:solidFill>
              </a:rPr>
              <a:t>THE WAR FOR TALENT</a:t>
            </a:r>
          </a:p>
          <a:p>
            <a:endParaRPr lang="en-US" sz="2400" dirty="0"/>
          </a:p>
          <a:p>
            <a:r>
              <a:rPr lang="en-US" sz="2400" dirty="0"/>
              <a:t>Did you know that the number of professionals age 55 and older is 30% higher in the insurance industry than the rest of the economy and that by 2020 our industry will have an estimated 400,000 job openings? </a:t>
            </a:r>
          </a:p>
        </p:txBody>
      </p:sp>
      <p:pic>
        <p:nvPicPr>
          <p:cNvPr id="3" name="Picture 2"/>
          <p:cNvPicPr>
            <a:picLocks noChangeAspect="1"/>
          </p:cNvPicPr>
          <p:nvPr/>
        </p:nvPicPr>
        <p:blipFill>
          <a:blip r:embed="rId3"/>
          <a:stretch>
            <a:fillRect/>
          </a:stretch>
        </p:blipFill>
        <p:spPr>
          <a:xfrm>
            <a:off x="5233561" y="1282787"/>
            <a:ext cx="6948055" cy="5015356"/>
          </a:xfrm>
          <a:prstGeom prst="rect">
            <a:avLst/>
          </a:prstGeom>
        </p:spPr>
      </p:pic>
      <p:sp>
        <p:nvSpPr>
          <p:cNvPr id="5" name="Action Button: Document 4">
            <a:hlinkClick r:id="" action="ppaction://noaction" highlightClick="1"/>
          </p:cNvPr>
          <p:cNvSpPr/>
          <p:nvPr/>
        </p:nvSpPr>
        <p:spPr>
          <a:xfrm>
            <a:off x="454601" y="5857230"/>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62</a:t>
            </a:r>
          </a:p>
        </p:txBody>
      </p:sp>
      <p:sp>
        <p:nvSpPr>
          <p:cNvPr id="6" name="Action Button: Document 5">
            <a:hlinkClick r:id="" action="ppaction://noaction" highlightClick="1"/>
          </p:cNvPr>
          <p:cNvSpPr/>
          <p:nvPr/>
        </p:nvSpPr>
        <p:spPr>
          <a:xfrm>
            <a:off x="1604663" y="5857229"/>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63</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422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11 - Plan For The Future</a:t>
            </a:r>
          </a:p>
        </p:txBody>
      </p:sp>
      <p:pic>
        <p:nvPicPr>
          <p:cNvPr id="5" name="Picture 4">
            <a:hlinkClick r:id="rId3"/>
          </p:cNvPr>
          <p:cNvPicPr>
            <a:picLocks noChangeAspect="1"/>
          </p:cNvPicPr>
          <p:nvPr/>
        </p:nvPicPr>
        <p:blipFill>
          <a:blip r:embed="rId4"/>
          <a:stretch>
            <a:fillRect/>
          </a:stretch>
        </p:blipFill>
        <p:spPr>
          <a:xfrm>
            <a:off x="1185224" y="1815051"/>
            <a:ext cx="10887075" cy="352425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41407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11 - Plan For The Future</a:t>
            </a:r>
          </a:p>
        </p:txBody>
      </p:sp>
      <p:pic>
        <p:nvPicPr>
          <p:cNvPr id="3" name="Picture 2">
            <a:hlinkClick r:id="rId3"/>
          </p:cNvPr>
          <p:cNvPicPr>
            <a:picLocks noChangeAspect="1"/>
          </p:cNvPicPr>
          <p:nvPr/>
        </p:nvPicPr>
        <p:blipFill>
          <a:blip r:embed="rId4"/>
          <a:stretch>
            <a:fillRect/>
          </a:stretch>
        </p:blipFill>
        <p:spPr>
          <a:xfrm>
            <a:off x="574964" y="1496718"/>
            <a:ext cx="11603183" cy="4824587"/>
          </a:xfrm>
          <a:prstGeom prst="rect">
            <a:avLst/>
          </a:prstGeom>
        </p:spPr>
      </p:pic>
      <p:sp>
        <p:nvSpPr>
          <p:cNvPr id="4" name="Action Button: Document 3">
            <a:hlinkClick r:id="" action="ppaction://noaction" highlightClick="1"/>
          </p:cNvPr>
          <p:cNvSpPr/>
          <p:nvPr/>
        </p:nvSpPr>
        <p:spPr>
          <a:xfrm>
            <a:off x="468456" y="5857235"/>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63</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7" name="Rectangle 6"/>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3088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11 - Plan For The Future</a:t>
            </a:r>
          </a:p>
        </p:txBody>
      </p:sp>
      <p:sp>
        <p:nvSpPr>
          <p:cNvPr id="4" name="TextBox 3"/>
          <p:cNvSpPr txBox="1"/>
          <p:nvPr/>
        </p:nvSpPr>
        <p:spPr>
          <a:xfrm>
            <a:off x="1662546" y="1746892"/>
            <a:ext cx="4433455" cy="4154984"/>
          </a:xfrm>
          <a:prstGeom prst="rect">
            <a:avLst/>
          </a:prstGeom>
          <a:noFill/>
        </p:spPr>
        <p:txBody>
          <a:bodyPr wrap="square" rtlCol="0">
            <a:spAutoFit/>
          </a:bodyPr>
          <a:lstStyle/>
          <a:p>
            <a:r>
              <a:rPr lang="en-US" sz="2400" b="1" dirty="0">
                <a:solidFill>
                  <a:srgbClr val="00B0F0"/>
                </a:solidFill>
              </a:rPr>
              <a:t>YOUR CUSTOMERS WILL BE DIFFERENT </a:t>
            </a:r>
          </a:p>
          <a:p>
            <a:endParaRPr lang="en-US" sz="2400" dirty="0"/>
          </a:p>
          <a:p>
            <a:r>
              <a:rPr lang="en-US" sz="2400" dirty="0"/>
              <a:t>A key to your agency’s future success is understanding that your customer base will change and evolve as the U.S. demographics change. Your customer service team needs to be able recognize and work effectively with customer diversity,</a:t>
            </a:r>
          </a:p>
        </p:txBody>
      </p:sp>
      <p:pic>
        <p:nvPicPr>
          <p:cNvPr id="5" name="Picture 4"/>
          <p:cNvPicPr>
            <a:picLocks noChangeAspect="1"/>
          </p:cNvPicPr>
          <p:nvPr/>
        </p:nvPicPr>
        <p:blipFill>
          <a:blip r:embed="rId3"/>
          <a:stretch>
            <a:fillRect/>
          </a:stretch>
        </p:blipFill>
        <p:spPr>
          <a:xfrm>
            <a:off x="7581467" y="1136505"/>
            <a:ext cx="3599152" cy="5375755"/>
          </a:xfrm>
          <a:prstGeom prst="rect">
            <a:avLst/>
          </a:prstGeom>
        </p:spPr>
      </p:pic>
      <p:sp>
        <p:nvSpPr>
          <p:cNvPr id="6" name="Right Arrow 5"/>
          <p:cNvSpPr/>
          <p:nvPr/>
        </p:nvSpPr>
        <p:spPr>
          <a:xfrm>
            <a:off x="6096000" y="3200402"/>
            <a:ext cx="1219200" cy="761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Document 6">
            <a:hlinkClick r:id="" action="ppaction://noaction" highlightClick="1"/>
          </p:cNvPr>
          <p:cNvSpPr/>
          <p:nvPr/>
        </p:nvSpPr>
        <p:spPr>
          <a:xfrm>
            <a:off x="454601" y="5857231"/>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63</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10" name="Rectangle 9"/>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4810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11 - Plan For The Future</a:t>
            </a:r>
          </a:p>
        </p:txBody>
      </p:sp>
      <p:sp>
        <p:nvSpPr>
          <p:cNvPr id="4" name="TextBox 3"/>
          <p:cNvSpPr txBox="1"/>
          <p:nvPr/>
        </p:nvSpPr>
        <p:spPr>
          <a:xfrm>
            <a:off x="1662545" y="1690689"/>
            <a:ext cx="9979182" cy="3693319"/>
          </a:xfrm>
          <a:prstGeom prst="rect">
            <a:avLst/>
          </a:prstGeom>
          <a:noFill/>
        </p:spPr>
        <p:txBody>
          <a:bodyPr wrap="square" rtlCol="0">
            <a:spAutoFit/>
          </a:bodyPr>
          <a:lstStyle/>
          <a:p>
            <a:r>
              <a:rPr lang="en-US" sz="2400" b="1" dirty="0">
                <a:solidFill>
                  <a:srgbClr val="00B0F0"/>
                </a:solidFill>
              </a:rPr>
              <a:t>What are the Industry Disrupters?</a:t>
            </a:r>
          </a:p>
          <a:p>
            <a:endParaRPr lang="en-US" sz="2400" dirty="0"/>
          </a:p>
          <a:p>
            <a:r>
              <a:rPr lang="en-US" sz="2400" dirty="0"/>
              <a:t>Industry Disrupters –</a:t>
            </a:r>
          </a:p>
          <a:p>
            <a:endParaRPr lang="en-US" sz="2400" dirty="0"/>
          </a:p>
          <a:p>
            <a:r>
              <a:rPr lang="en-US" sz="2400" dirty="0"/>
              <a:t>Do they know the underwriting criteria of each of your markets and how these issues are handled company by company? The insurance industry is addressing some of these issues head-on and adding new product lines, endorsements, exclusions and sending out reams of information.  Education is critical to protecting your clients and your errors and omissions exposure.</a:t>
            </a:r>
            <a:br>
              <a:rPr lang="en-US" dirty="0"/>
            </a:br>
            <a:endParaRPr lang="en-US" dirty="0"/>
          </a:p>
        </p:txBody>
      </p:sp>
      <p:sp>
        <p:nvSpPr>
          <p:cNvPr id="5" name="Action Button: Document 4">
            <a:hlinkClick r:id="" action="ppaction://noaction" highlightClick="1"/>
          </p:cNvPr>
          <p:cNvSpPr/>
          <p:nvPr/>
        </p:nvSpPr>
        <p:spPr>
          <a:xfrm>
            <a:off x="454601" y="5857230"/>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3991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11 - Plan For The Future</a:t>
            </a:r>
          </a:p>
        </p:txBody>
      </p:sp>
      <p:sp>
        <p:nvSpPr>
          <p:cNvPr id="4" name="TextBox 3"/>
          <p:cNvSpPr txBox="1"/>
          <p:nvPr/>
        </p:nvSpPr>
        <p:spPr>
          <a:xfrm>
            <a:off x="1371601" y="1565994"/>
            <a:ext cx="10228564" cy="4708981"/>
          </a:xfrm>
          <a:prstGeom prst="rect">
            <a:avLst/>
          </a:prstGeom>
          <a:noFill/>
        </p:spPr>
        <p:txBody>
          <a:bodyPr wrap="square" rtlCol="0">
            <a:spAutoFit/>
          </a:bodyPr>
          <a:lstStyle/>
          <a:p>
            <a:r>
              <a:rPr lang="en-US" sz="2400" b="1" dirty="0">
                <a:solidFill>
                  <a:srgbClr val="00B0F0"/>
                </a:solidFill>
              </a:rPr>
              <a:t>Staying Social</a:t>
            </a:r>
          </a:p>
          <a:p>
            <a:endParaRPr lang="en-US" sz="2400" dirty="0"/>
          </a:p>
          <a:p>
            <a:r>
              <a:rPr lang="en-US" dirty="0"/>
              <a:t>Agencies must be vigilant to catch the next wave before it passes by, taking customers with it. Consider just these latest online trends:</a:t>
            </a:r>
          </a:p>
          <a:p>
            <a:endParaRPr lang="en-US" dirty="0"/>
          </a:p>
          <a:p>
            <a:pPr marL="285744" indent="-285744">
              <a:buFont typeface="Arial" panose="020B0604020202020204" pitchFamily="34" charset="0"/>
              <a:buChar char="•"/>
            </a:pPr>
            <a:r>
              <a:rPr lang="en-US" dirty="0"/>
              <a:t>While Facebook continues to lead the social media pack with 1.15 billion active monthly users, Google+ is quickly gaining steam, and now has the second highest number of monthly users—343 million. </a:t>
            </a:r>
            <a:br>
              <a:rPr lang="en-US" dirty="0"/>
            </a:br>
            <a:endParaRPr lang="en-US" dirty="0"/>
          </a:p>
          <a:p>
            <a:pPr marL="285744" indent="-285744">
              <a:buFont typeface="Arial" panose="020B0604020202020204" pitchFamily="34" charset="0"/>
              <a:buChar char="•"/>
            </a:pPr>
            <a:r>
              <a:rPr lang="en-US" dirty="0"/>
              <a:t>Visual content is vitally important. Is there application for your agency on Pinterest, </a:t>
            </a:r>
            <a:r>
              <a:rPr lang="en-US" dirty="0" err="1"/>
              <a:t>Slideshare</a:t>
            </a:r>
            <a:r>
              <a:rPr lang="en-US" dirty="0"/>
              <a:t>, Tumblr, Path and </a:t>
            </a:r>
            <a:r>
              <a:rPr lang="en-US" dirty="0" err="1"/>
              <a:t>Mobli</a:t>
            </a:r>
            <a:r>
              <a:rPr lang="en-US" dirty="0"/>
              <a:t>? If you don’t know what these sites entail, get online and investigate what your customers and competitors are doing there.</a:t>
            </a:r>
            <a:br>
              <a:rPr lang="en-US" dirty="0"/>
            </a:br>
            <a:endParaRPr lang="en-US" dirty="0"/>
          </a:p>
          <a:p>
            <a:pPr marL="285744" indent="-285744">
              <a:buFont typeface="Arial" panose="020B0604020202020204" pitchFamily="34" charset="0"/>
              <a:buChar char="•"/>
            </a:pPr>
            <a:r>
              <a:rPr lang="en-US" dirty="0"/>
              <a:t>Be sure to include video content when appropriate. From longer format options via YouTube to six second mini-videos via Vine, remember that a picture can say a thousand words. Yes, you’re in insurance, but you can have fun; be creative.</a:t>
            </a:r>
          </a:p>
          <a:p>
            <a:endParaRPr lang="en-US" dirty="0"/>
          </a:p>
        </p:txBody>
      </p:sp>
      <p:sp>
        <p:nvSpPr>
          <p:cNvPr id="5" name="Action Button: Document 4">
            <a:hlinkClick r:id="" action="ppaction://noaction" highlightClick="1"/>
          </p:cNvPr>
          <p:cNvSpPr/>
          <p:nvPr/>
        </p:nvSpPr>
        <p:spPr>
          <a:xfrm>
            <a:off x="454601" y="5843372"/>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9" name="Rectangle 8"/>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542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7"/>
            <a:ext cx="10515600" cy="1325563"/>
          </a:xfrm>
        </p:spPr>
        <p:txBody>
          <a:bodyPr/>
          <a:lstStyle/>
          <a:p>
            <a:r>
              <a:rPr lang="en-US" dirty="0"/>
              <a:t>2 - Bring Real Meaning To “Customer Service”</a:t>
            </a:r>
          </a:p>
        </p:txBody>
      </p:sp>
      <p:sp>
        <p:nvSpPr>
          <p:cNvPr id="3" name="Content Placeholder 2"/>
          <p:cNvSpPr>
            <a:spLocks noGrp="1"/>
          </p:cNvSpPr>
          <p:nvPr>
            <p:ph idx="1"/>
          </p:nvPr>
        </p:nvSpPr>
        <p:spPr>
          <a:xfrm>
            <a:off x="1522998" y="1756350"/>
            <a:ext cx="6581911" cy="4351338"/>
          </a:xfrm>
        </p:spPr>
        <p:txBody>
          <a:bodyPr/>
          <a:lstStyle/>
          <a:p>
            <a:pPr marL="0" indent="0">
              <a:buNone/>
            </a:pPr>
            <a:r>
              <a:rPr lang="en-US" b="1" dirty="0">
                <a:solidFill>
                  <a:srgbClr val="00B0F0"/>
                </a:solidFill>
              </a:rPr>
              <a:t>Differentiating independent agencies from competitors</a:t>
            </a:r>
          </a:p>
          <a:p>
            <a:endParaRPr lang="en-US" dirty="0"/>
          </a:p>
          <a:p>
            <a:r>
              <a:rPr lang="en-US" dirty="0"/>
              <a:t>Meeting and exceeding customer expectations</a:t>
            </a:r>
          </a:p>
          <a:p>
            <a:r>
              <a:rPr lang="en-US" dirty="0"/>
              <a:t>Responding to feedback</a:t>
            </a:r>
          </a:p>
          <a:p>
            <a:r>
              <a:rPr lang="en-US" dirty="0"/>
              <a:t>Providing the trust and expertise needed</a:t>
            </a:r>
          </a:p>
          <a:p>
            <a:endParaRPr lang="en-US" dirty="0"/>
          </a:p>
          <a:p>
            <a:pPr marL="0" indent="0">
              <a:buNone/>
            </a:pPr>
            <a:r>
              <a:rPr lang="en-US" i="1" dirty="0"/>
              <a:t>Deliver over and above client expectations.</a:t>
            </a:r>
          </a:p>
        </p:txBody>
      </p:sp>
      <p:pic>
        <p:nvPicPr>
          <p:cNvPr id="4" name="Picture 3">
            <a:hlinkClick r:id="rId3"/>
          </p:cNvPr>
          <p:cNvPicPr>
            <a:picLocks noChangeAspect="1"/>
          </p:cNvPicPr>
          <p:nvPr/>
        </p:nvPicPr>
        <p:blipFill>
          <a:blip r:embed="rId4"/>
          <a:stretch>
            <a:fillRect/>
          </a:stretch>
        </p:blipFill>
        <p:spPr>
          <a:xfrm>
            <a:off x="8357702" y="1919876"/>
            <a:ext cx="3605700" cy="3600135"/>
          </a:xfrm>
          <a:prstGeom prst="rect">
            <a:avLst/>
          </a:prstGeom>
        </p:spPr>
      </p:pic>
      <p:sp>
        <p:nvSpPr>
          <p:cNvPr id="5" name="Action Button: Document 4">
            <a:hlinkClick r:id="" action="ppaction://noaction" highlightClick="1"/>
          </p:cNvPr>
          <p:cNvSpPr/>
          <p:nvPr/>
        </p:nvSpPr>
        <p:spPr>
          <a:xfrm>
            <a:off x="471055" y="5866491"/>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10</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3708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11 – Plan For The Future</a:t>
            </a:r>
          </a:p>
        </p:txBody>
      </p:sp>
      <p:sp>
        <p:nvSpPr>
          <p:cNvPr id="4" name="TextBox 3"/>
          <p:cNvSpPr txBox="1"/>
          <p:nvPr/>
        </p:nvSpPr>
        <p:spPr>
          <a:xfrm>
            <a:off x="1492689" y="1510573"/>
            <a:ext cx="10107476" cy="4339650"/>
          </a:xfrm>
          <a:prstGeom prst="rect">
            <a:avLst/>
          </a:prstGeom>
          <a:noFill/>
        </p:spPr>
        <p:txBody>
          <a:bodyPr wrap="square" rtlCol="0">
            <a:spAutoFit/>
          </a:bodyPr>
          <a:lstStyle/>
          <a:p>
            <a:r>
              <a:rPr lang="en-US" sz="2400" b="1" dirty="0">
                <a:solidFill>
                  <a:srgbClr val="00B0F0"/>
                </a:solidFill>
              </a:rPr>
              <a:t>Monitor and Measure</a:t>
            </a:r>
          </a:p>
          <a:p>
            <a:br>
              <a:rPr lang="en-US" dirty="0"/>
            </a:br>
            <a:r>
              <a:rPr lang="en-US" dirty="0"/>
              <a:t>Many firms are frustrated by social media, in particular, because it can be difficult to capture a monetary ROI. But there are other important measurements you can use to gauge effectiveness (be sure to start with a baseline measure.)</a:t>
            </a:r>
          </a:p>
          <a:p>
            <a:r>
              <a:rPr lang="en-US" dirty="0"/>
              <a:t> </a:t>
            </a:r>
          </a:p>
          <a:p>
            <a:pPr marL="285744" indent="-285744">
              <a:buFont typeface="Arial" panose="020B0604020202020204" pitchFamily="34" charset="0"/>
              <a:buChar char="•"/>
            </a:pPr>
            <a:r>
              <a:rPr lang="en-US" dirty="0"/>
              <a:t>Website traffic</a:t>
            </a:r>
          </a:p>
          <a:p>
            <a:pPr marL="285744" indent="-285744">
              <a:buFont typeface="Arial" panose="020B0604020202020204" pitchFamily="34" charset="0"/>
              <a:buChar char="•"/>
            </a:pPr>
            <a:r>
              <a:rPr lang="en-US" dirty="0"/>
              <a:t>Number of new business partnerships</a:t>
            </a:r>
          </a:p>
          <a:p>
            <a:pPr marL="285744" indent="-285744">
              <a:buFont typeface="Arial" panose="020B0604020202020204" pitchFamily="34" charset="0"/>
              <a:buChar char="•"/>
            </a:pPr>
            <a:r>
              <a:rPr lang="en-US" dirty="0"/>
              <a:t>Exposure</a:t>
            </a:r>
          </a:p>
          <a:p>
            <a:pPr marL="285744" indent="-285744">
              <a:buFont typeface="Arial" panose="020B0604020202020204" pitchFamily="34" charset="0"/>
              <a:buChar char="•"/>
            </a:pPr>
            <a:r>
              <a:rPr lang="en-US" dirty="0"/>
              <a:t>Search ranking</a:t>
            </a:r>
          </a:p>
          <a:p>
            <a:pPr marL="285744" indent="-285744">
              <a:buFont typeface="Arial" panose="020B0604020202020204" pitchFamily="34" charset="0"/>
              <a:buChar char="•"/>
            </a:pPr>
            <a:r>
              <a:rPr lang="en-US" dirty="0"/>
              <a:t>Number of qualified leads captured</a:t>
            </a:r>
          </a:p>
          <a:p>
            <a:pPr marL="285744" indent="-285744">
              <a:buFont typeface="Arial" panose="020B0604020202020204" pitchFamily="34" charset="0"/>
              <a:buChar char="•"/>
            </a:pPr>
            <a:r>
              <a:rPr lang="en-US" dirty="0"/>
              <a:t>Number of likes, follows, comments etc.</a:t>
            </a:r>
          </a:p>
          <a:p>
            <a:pPr marL="285744" indent="-285744">
              <a:buFont typeface="Arial" panose="020B0604020202020204" pitchFamily="34" charset="0"/>
              <a:buChar char="•"/>
            </a:pPr>
            <a:r>
              <a:rPr lang="en-US" dirty="0"/>
              <a:t>Number of successful closed business leads</a:t>
            </a:r>
          </a:p>
          <a:p>
            <a:pPr marL="285744" indent="-285744">
              <a:buFont typeface="Arial" panose="020B0604020202020204" pitchFamily="34" charset="0"/>
              <a:buChar char="•"/>
            </a:pPr>
            <a:r>
              <a:rPr lang="en-US" dirty="0"/>
              <a:t>Reduction in marketing expenses</a:t>
            </a:r>
          </a:p>
          <a:p>
            <a:endParaRPr lang="en-US" dirty="0"/>
          </a:p>
        </p:txBody>
      </p:sp>
      <p:pic>
        <p:nvPicPr>
          <p:cNvPr id="3" name="Picture 2"/>
          <p:cNvPicPr>
            <a:picLocks noChangeAspect="1"/>
          </p:cNvPicPr>
          <p:nvPr/>
        </p:nvPicPr>
        <p:blipFill>
          <a:blip r:embed="rId3"/>
          <a:stretch>
            <a:fillRect/>
          </a:stretch>
        </p:blipFill>
        <p:spPr>
          <a:xfrm>
            <a:off x="6913419" y="2836138"/>
            <a:ext cx="3435653" cy="3422327"/>
          </a:xfrm>
          <a:prstGeom prst="rect">
            <a:avLst/>
          </a:prstGeom>
        </p:spPr>
      </p:pic>
      <p:sp>
        <p:nvSpPr>
          <p:cNvPr id="5" name="Action Button: Document 4">
            <a:hlinkClick r:id="" action="ppaction://noaction" highlightClick="1"/>
          </p:cNvPr>
          <p:cNvSpPr/>
          <p:nvPr/>
        </p:nvSpPr>
        <p:spPr>
          <a:xfrm>
            <a:off x="454601" y="5857229"/>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66</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864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7532"/>
            <a:ext cx="10515600" cy="1325563"/>
          </a:xfrm>
        </p:spPr>
        <p:txBody>
          <a:bodyPr/>
          <a:lstStyle/>
          <a:p>
            <a:r>
              <a:rPr lang="en-US" dirty="0"/>
              <a:t>Conclusion</a:t>
            </a:r>
          </a:p>
        </p:txBody>
      </p:sp>
      <p:sp>
        <p:nvSpPr>
          <p:cNvPr id="4" name="TextBox 3"/>
          <p:cNvSpPr txBox="1"/>
          <p:nvPr/>
        </p:nvSpPr>
        <p:spPr>
          <a:xfrm>
            <a:off x="1108363" y="2078621"/>
            <a:ext cx="10491801" cy="3970318"/>
          </a:xfrm>
          <a:prstGeom prst="rect">
            <a:avLst/>
          </a:prstGeom>
          <a:noFill/>
        </p:spPr>
        <p:txBody>
          <a:bodyPr wrap="square" rtlCol="0">
            <a:spAutoFit/>
          </a:bodyPr>
          <a:lstStyle/>
          <a:p>
            <a:pPr marL="285744" indent="-285744">
              <a:buFont typeface="Arial" panose="020B0604020202020204" pitchFamily="34" charset="0"/>
              <a:buChar char="•"/>
              <a:defRPr/>
            </a:pPr>
            <a:r>
              <a:rPr lang="en-US" dirty="0"/>
              <a:t>Your independent agency today has more opportunities to prosper than ever before in the history of the insurance industry.  </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Today’s marketplace allows your agency to be the hub of its own community as well as a member of many other communities – all populated by consumers. </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Some of these consumers are your customers, and you want to make sure they stay with you.  Others are prospective customers who need to be convinced to do business with you. </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Utilize social media, your stories, connections, and the power to connect.</a:t>
            </a:r>
          </a:p>
          <a:p>
            <a:pPr marL="285744" indent="-285744">
              <a:buFont typeface="Arial" panose="020B0604020202020204" pitchFamily="34" charset="0"/>
              <a:buChar char="•"/>
            </a:pPr>
            <a:endParaRPr lang="en-US" dirty="0"/>
          </a:p>
          <a:p>
            <a:pPr marL="285744" indent="-285744">
              <a:buFont typeface="Arial" panose="020B0604020202020204" pitchFamily="34" charset="0"/>
              <a:buChar char="•"/>
            </a:pPr>
            <a:r>
              <a:rPr lang="en-US" dirty="0"/>
              <a:t>The manual and course have offered direction that will help you to confidently and efficiently provide meaningful, valuable and profitable customer service as a foundational component of your business.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2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tomer life cycle infograph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742" y="1768988"/>
            <a:ext cx="3371047" cy="3371048"/>
          </a:xfrm>
          <a:prstGeom prst="rect">
            <a:avLst/>
          </a:prstGeom>
          <a:noFill/>
          <a:extLst>
            <a:ext uri="{909E8E84-426E-40DD-AFC4-6F175D3DCCD1}">
              <a14:hiddenFill xmlns:a14="http://schemas.microsoft.com/office/drawing/2010/main">
                <a:solidFill>
                  <a:srgbClr val="FFFFFF"/>
                </a:solidFill>
              </a14:hiddenFill>
            </a:ext>
          </a:extLst>
        </p:spPr>
      </p:pic>
      <p:sp>
        <p:nvSpPr>
          <p:cNvPr id="3" name="Action Button: Document 2">
            <a:hlinkClick r:id="" action="ppaction://noaction" highlightClick="1"/>
          </p:cNvPr>
          <p:cNvSpPr/>
          <p:nvPr/>
        </p:nvSpPr>
        <p:spPr>
          <a:xfrm>
            <a:off x="471055" y="5866491"/>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12</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6" name="Rectangle 5"/>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420547"/>
            <a:ext cx="10515600" cy="1325563"/>
          </a:xfrm>
        </p:spPr>
        <p:txBody>
          <a:bodyPr/>
          <a:lstStyle/>
          <a:p>
            <a:r>
              <a:rPr lang="en-US" dirty="0"/>
              <a:t>2 - Bring Real Meaning To “Customer Service”</a:t>
            </a:r>
          </a:p>
        </p:txBody>
      </p:sp>
    </p:spTree>
    <p:extLst>
      <p:ext uri="{BB962C8B-B14F-4D97-AF65-F5344CB8AC3E}">
        <p14:creationId xmlns:p14="http://schemas.microsoft.com/office/powerpoint/2010/main" val="3011413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4402"/>
            <a:ext cx="10515600" cy="1325563"/>
          </a:xfrm>
        </p:spPr>
        <p:txBody>
          <a:bodyPr/>
          <a:lstStyle/>
          <a:p>
            <a:r>
              <a:rPr lang="en-US" dirty="0"/>
              <a:t>2 - Bring Real Meaning To “Customer Service”</a:t>
            </a:r>
          </a:p>
        </p:txBody>
      </p:sp>
      <p:sp>
        <p:nvSpPr>
          <p:cNvPr id="3" name="Content Placeholder 2"/>
          <p:cNvSpPr>
            <a:spLocks noGrp="1"/>
          </p:cNvSpPr>
          <p:nvPr>
            <p:ph idx="1"/>
          </p:nvPr>
        </p:nvSpPr>
        <p:spPr>
          <a:xfrm>
            <a:off x="1568475" y="1659370"/>
            <a:ext cx="10374143" cy="4351339"/>
          </a:xfrm>
        </p:spPr>
        <p:txBody>
          <a:bodyPr>
            <a:normAutofit/>
          </a:bodyPr>
          <a:lstStyle/>
          <a:p>
            <a:pPr marL="0" indent="0">
              <a:buNone/>
            </a:pPr>
            <a:r>
              <a:rPr lang="en-US" b="1" dirty="0">
                <a:solidFill>
                  <a:srgbClr val="00B0F0"/>
                </a:solidFill>
              </a:rPr>
              <a:t>STEP ONE: </a:t>
            </a:r>
            <a:br>
              <a:rPr lang="en-US" b="1" dirty="0">
                <a:solidFill>
                  <a:srgbClr val="00B0F0"/>
                </a:solidFill>
              </a:rPr>
            </a:br>
            <a:r>
              <a:rPr lang="en-US" b="1" dirty="0"/>
              <a:t>Consider What’s Required Throughout A Customer Life Cycle</a:t>
            </a:r>
            <a:br>
              <a:rPr lang="en-US" b="1" dirty="0"/>
            </a:br>
            <a:endParaRPr lang="en-US" dirty="0"/>
          </a:p>
          <a:p>
            <a:r>
              <a:rPr lang="en-US" dirty="0"/>
              <a:t>New customers = more handholding</a:t>
            </a:r>
          </a:p>
          <a:p>
            <a:r>
              <a:rPr lang="en-US" dirty="0"/>
              <a:t>Your existing customers need reinforcement they made the right decision</a:t>
            </a:r>
          </a:p>
          <a:p>
            <a:r>
              <a:rPr lang="en-US" dirty="0"/>
              <a:t>Refresh relationships</a:t>
            </a:r>
          </a:p>
          <a:p>
            <a:r>
              <a:rPr lang="en-US" dirty="0"/>
              <a:t>Look for opportunities to upsell existing accounts.</a:t>
            </a:r>
          </a:p>
          <a:p>
            <a:endParaRPr lang="en-US" dirty="0"/>
          </a:p>
        </p:txBody>
      </p:sp>
      <p:sp>
        <p:nvSpPr>
          <p:cNvPr id="4" name="Action Button: Document 3">
            <a:hlinkClick r:id="" action="ppaction://noaction" highlightClick="1"/>
          </p:cNvPr>
          <p:cNvSpPr/>
          <p:nvPr/>
        </p:nvSpPr>
        <p:spPr>
          <a:xfrm>
            <a:off x="471055" y="5852638"/>
            <a:ext cx="1051943" cy="960727"/>
          </a:xfrm>
          <a:prstGeom prst="actionButtonDocumen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11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080" y="6298143"/>
            <a:ext cx="2857500" cy="476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370449" cy="801124"/>
          </a:xfrm>
          <a:prstGeom prst="rect">
            <a:avLst/>
          </a:prstGeom>
        </p:spPr>
      </p:pic>
      <p:sp>
        <p:nvSpPr>
          <p:cNvPr id="8" name="Rectangle 7"/>
          <p:cNvSpPr/>
          <p:nvPr/>
        </p:nvSpPr>
        <p:spPr>
          <a:xfrm>
            <a:off x="124691" y="581890"/>
            <a:ext cx="300886" cy="6276109"/>
          </a:xfrm>
          <a:prstGeom prst="rect">
            <a:avLst/>
          </a:prstGeom>
          <a:solidFill>
            <a:srgbClr val="7B7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844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016F8103EFF3449486815BB4FA384A" ma:contentTypeVersion="" ma:contentTypeDescription="Create a new document." ma:contentTypeScope="" ma:versionID="abf48c5ccf448974605293dcf062f60a">
  <xsd:schema xmlns:xsd="http://www.w3.org/2001/XMLSchema" xmlns:xs="http://www.w3.org/2001/XMLSchema" xmlns:p="http://schemas.microsoft.com/office/2006/metadata/properties" xmlns:ns2="d384f426-e3f8-4a36-b5cf-4f1019171168" targetNamespace="http://schemas.microsoft.com/office/2006/metadata/properties" ma:root="true" ma:fieldsID="858b02718a9f4a29766f9c3cd0f433e2" ns2:_="">
    <xsd:import namespace="d384f426-e3f8-4a36-b5cf-4f101917116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4f426-e3f8-4a36-b5cf-4f101917116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D1F540-BEF6-4668-95AC-CAFFC739ECF8}"/>
</file>

<file path=customXml/itemProps2.xml><?xml version="1.0" encoding="utf-8"?>
<ds:datastoreItem xmlns:ds="http://schemas.openxmlformats.org/officeDocument/2006/customXml" ds:itemID="{2B0BF1A8-444B-4944-BF94-F9DE9E81A69A}"/>
</file>

<file path=customXml/itemProps3.xml><?xml version="1.0" encoding="utf-8"?>
<ds:datastoreItem xmlns:ds="http://schemas.openxmlformats.org/officeDocument/2006/customXml" ds:itemID="{4AC12E6E-273C-42B3-974E-BAA3C31DD95E}"/>
</file>

<file path=docProps/app.xml><?xml version="1.0" encoding="utf-8"?>
<Properties xmlns="http://schemas.openxmlformats.org/officeDocument/2006/extended-properties" xmlns:vt="http://schemas.openxmlformats.org/officeDocument/2006/docPropsVTypes">
  <Template>TM10001105[[fn=Crop]]</Template>
  <TotalTime>1374</TotalTime>
  <Words>5988</Words>
  <Application>Microsoft Office PowerPoint</Application>
  <PresentationFormat>Widescreen</PresentationFormat>
  <Paragraphs>1466</Paragraphs>
  <Slides>71</Slides>
  <Notes>70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Calibri Light</vt:lpstr>
      <vt:lpstr>Office Theme</vt:lpstr>
      <vt:lpstr>PowerPoint Presentation</vt:lpstr>
      <vt:lpstr>PowerPoint Presentation</vt:lpstr>
      <vt:lpstr>Welcome &amp; Introduction</vt:lpstr>
      <vt:lpstr>1 - Meet Today’s Insurance Consumer</vt:lpstr>
      <vt:lpstr>1 - Meet Today’s Insurance Consumer</vt:lpstr>
      <vt:lpstr>2 - Bring Real Meaning To “Customer Service”</vt:lpstr>
      <vt:lpstr>2 - Bring Real Meaning To “Customer Service”</vt:lpstr>
      <vt:lpstr>2 - Bring Real Meaning To “Customer Service”</vt:lpstr>
      <vt:lpstr>2 - Bring Real Meaning To “Customer Service”</vt:lpstr>
      <vt:lpstr>2 - Bring Real Meaning To “Customer Service”</vt:lpstr>
      <vt:lpstr>2 - Bring Real Meaning To “Customer Service”</vt:lpstr>
      <vt:lpstr>2 - Bring Real Meaning To “Customer Service”</vt:lpstr>
      <vt:lpstr>3 - Know Your Agency</vt:lpstr>
      <vt:lpstr>3 - Know Your Agency</vt:lpstr>
      <vt:lpstr>3 - Know Your Agency</vt:lpstr>
      <vt:lpstr>4 - Understand Your Marketplace</vt:lpstr>
      <vt:lpstr>4 - Understand Your Marketplace</vt:lpstr>
      <vt:lpstr>4 - Understand Your Marketplace</vt:lpstr>
      <vt:lpstr>4 - Understand Your Marketplace</vt:lpstr>
      <vt:lpstr>5 - Motivate Your Team</vt:lpstr>
      <vt:lpstr>5 - Motivate Your Team</vt:lpstr>
      <vt:lpstr>5 - Motivate Your Team</vt:lpstr>
      <vt:lpstr>5 - Motivate Your Team</vt:lpstr>
      <vt:lpstr>5 - Motivate Your Team</vt:lpstr>
      <vt:lpstr>5 - Motivate Your Team</vt:lpstr>
      <vt:lpstr>5 - Motivate Your Team</vt:lpstr>
      <vt:lpstr>5 - Motivate Your Team</vt:lpstr>
      <vt:lpstr>6 - Prospect Effectively</vt:lpstr>
      <vt:lpstr>6 - Prospect Effectively</vt:lpstr>
      <vt:lpstr>6 - Prospect Effectively</vt:lpstr>
      <vt:lpstr>6 - Prospect Effectively</vt:lpstr>
      <vt:lpstr>6 - Prospect Effectively</vt:lpstr>
      <vt:lpstr>6 - Prospect Effectively</vt:lpstr>
      <vt:lpstr>6 - Prospect Effectively</vt:lpstr>
      <vt:lpstr>6 - Prospect Effectively</vt:lpstr>
      <vt:lpstr>6 - Prospect Effectively</vt:lpstr>
      <vt:lpstr>6 - Prospect Effectively</vt:lpstr>
      <vt:lpstr>6 - Prospect Effectively</vt:lpstr>
      <vt:lpstr>6 - Prospect Effectively</vt:lpstr>
      <vt:lpstr>7 - Care for New Customers</vt:lpstr>
      <vt:lpstr>7 - Care for New Customers</vt:lpstr>
      <vt:lpstr>7 - Care for New Customers</vt:lpstr>
      <vt:lpstr>8 - Retain Customers and Grow Your Book</vt:lpstr>
      <vt:lpstr>8 - Retain Customers and Grow Your Book</vt:lpstr>
      <vt:lpstr>8 - Retain Customers and Grow Your Book</vt:lpstr>
      <vt:lpstr>8 - Retain Customers and Grow Your Book</vt:lpstr>
      <vt:lpstr>8 - Retain Customers and Grow Your Book</vt:lpstr>
      <vt:lpstr>8 - Retain Customers and Grow Your Book</vt:lpstr>
      <vt:lpstr>8 - Retain Customers and Grow Your Book</vt:lpstr>
      <vt:lpstr>9 - Be Professional and Trustworthy</vt:lpstr>
      <vt:lpstr>9 - Be Professional and Trustworthy</vt:lpstr>
      <vt:lpstr>9 - Be Professional and Trustworthy</vt:lpstr>
      <vt:lpstr>9 - Be Professional and Trustworthy</vt:lpstr>
      <vt:lpstr>9 - Be Professional and Trustworthy</vt:lpstr>
      <vt:lpstr>10 - Be Ready For Unplanned Communication</vt:lpstr>
      <vt:lpstr>10 - Be Ready For Unplanned Communication</vt:lpstr>
      <vt:lpstr>10 - Be Ready For Unplanned Communication</vt:lpstr>
      <vt:lpstr>10 - Be Ready For Unplanned Communication</vt:lpstr>
      <vt:lpstr>10 - Be Ready For Unplanned Communication</vt:lpstr>
      <vt:lpstr>10 - Be Ready For Unplanned Communication</vt:lpstr>
      <vt:lpstr>10 - Be Ready For Unplanned Communication</vt:lpstr>
      <vt:lpstr>11 - Plan For The Future</vt:lpstr>
      <vt:lpstr>11 - Plan For The Future</vt:lpstr>
      <vt:lpstr>11 - Plan For The Future</vt:lpstr>
      <vt:lpstr>11 - Plan For The Future</vt:lpstr>
      <vt:lpstr>11 - Plan For The Future</vt:lpstr>
      <vt:lpstr>11 - Plan For The Future</vt:lpstr>
      <vt:lpstr>11 - Plan For The Future</vt:lpstr>
      <vt:lpstr>11 - Plan For The Future</vt:lpstr>
      <vt:lpstr>11 – Plan For The Future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Service Experience</dc:title>
  <dc:creator>Jennifer Becker</dc:creator>
  <cp:lastModifiedBy>Jennifer Becker</cp:lastModifiedBy>
  <cp:revision>401</cp:revision>
  <dcterms:created xsi:type="dcterms:W3CDTF">2016-06-13T19:11:53Z</dcterms:created>
  <dcterms:modified xsi:type="dcterms:W3CDTF">2017-06-01T14:50:20Z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0x01010018016F8103EFF3449486815BB4FA384A</vt:lpwstr>
  </property>
</Properties>
</file>